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gif" ContentType="image/gi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3.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4.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5.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notesSlides/notesSlide4.xml" ContentType="application/vnd.openxmlformats-officedocument.presentationml.notesSlide+xml"/>
  <Override PartName="/ppt/tags/tag4.xml" ContentType="application/vnd.openxmlformats-officedocument.presentationml.tags+xml"/>
  <Override PartName="/ppt/notesSlides/notesSlide5.xml" ContentType="application/vnd.openxmlformats-officedocument.presentationml.notesSlide+xml"/>
  <Override PartName="/ppt/tags/tag5.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6.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7" r:id="rId1"/>
    <p:sldMasterId id="2147483668" r:id="rId2"/>
    <p:sldMasterId id="2147483669" r:id="rId3"/>
    <p:sldMasterId id="2147483670" r:id="rId4"/>
    <p:sldMasterId id="2147483671" r:id="rId5"/>
    <p:sldMasterId id="2147483672" r:id="rId6"/>
  </p:sldMasterIdLst>
  <p:notesMasterIdLst>
    <p:notesMasterId r:id="rId60"/>
  </p:notesMasterIdLst>
  <p:handoutMasterIdLst>
    <p:handoutMasterId r:id="rId61"/>
  </p:handout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E4B87"/>
    <a:srgbClr val="BF5700"/>
    <a:srgbClr val="FF8200"/>
    <a:srgbClr val="1B306B"/>
    <a:srgbClr val="262626"/>
    <a:srgbClr val="FFCC00"/>
    <a:srgbClr val="F8F8F8"/>
    <a:srgbClr val="EEECE1"/>
    <a:srgbClr val="C0504D"/>
    <a:srgbClr val="D1103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093" autoAdjust="0"/>
    <p:restoredTop sz="84292" autoAdjust="0"/>
  </p:normalViewPr>
  <p:slideViewPr>
    <p:cSldViewPr>
      <p:cViewPr varScale="1">
        <p:scale>
          <a:sx n="92" d="100"/>
          <a:sy n="92" d="100"/>
        </p:scale>
        <p:origin x="2040" y="192"/>
      </p:cViewPr>
      <p:guideLst>
        <p:guide orient="horz" pos="2160"/>
        <p:guide pos="2880"/>
      </p:guideLst>
    </p:cSldViewPr>
  </p:slideViewPr>
  <p:notesTextViewPr>
    <p:cViewPr>
      <p:scale>
        <a:sx n="1" d="1"/>
        <a:sy n="1" d="1"/>
      </p:scale>
      <p:origin x="0" y="0"/>
    </p:cViewPr>
  </p:notesTextViewPr>
  <p:sorterViewPr>
    <p:cViewPr>
      <p:scale>
        <a:sx n="100" d="100"/>
        <a:sy n="100" d="100"/>
      </p:scale>
      <p:origin x="0" y="0"/>
    </p:cViewPr>
  </p:sorterViewPr>
  <p:notesViewPr>
    <p:cSldViewPr>
      <p:cViewPr varScale="1">
        <p:scale>
          <a:sx n="88" d="100"/>
          <a:sy n="88" d="100"/>
        </p:scale>
        <p:origin x="2964" y="9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 Id="rId63" Type="http://schemas.openxmlformats.org/officeDocument/2006/relationships/viewProps" Target="viewProps.xml"/><Relationship Id="rId64" Type="http://schemas.openxmlformats.org/officeDocument/2006/relationships/theme" Target="theme/theme1.xml"/><Relationship Id="rId65" Type="http://schemas.openxmlformats.org/officeDocument/2006/relationships/tableStyles" Target="tableStyles.xml"/><Relationship Id="rId50" Type="http://schemas.openxmlformats.org/officeDocument/2006/relationships/slide" Target="slides/slide44.xml"/><Relationship Id="rId51" Type="http://schemas.openxmlformats.org/officeDocument/2006/relationships/slide" Target="slides/slide45.xml"/><Relationship Id="rId52" Type="http://schemas.openxmlformats.org/officeDocument/2006/relationships/slide" Target="slides/slide46.xml"/><Relationship Id="rId53" Type="http://schemas.openxmlformats.org/officeDocument/2006/relationships/slide" Target="slides/slide47.xml"/><Relationship Id="rId54" Type="http://schemas.openxmlformats.org/officeDocument/2006/relationships/slide" Target="slides/slide48.xml"/><Relationship Id="rId55" Type="http://schemas.openxmlformats.org/officeDocument/2006/relationships/slide" Target="slides/slide49.xml"/><Relationship Id="rId56" Type="http://schemas.openxmlformats.org/officeDocument/2006/relationships/slide" Target="slides/slide50.xml"/><Relationship Id="rId57" Type="http://schemas.openxmlformats.org/officeDocument/2006/relationships/slide" Target="slides/slide51.xml"/><Relationship Id="rId58" Type="http://schemas.openxmlformats.org/officeDocument/2006/relationships/slide" Target="slides/slide52.xml"/><Relationship Id="rId59" Type="http://schemas.openxmlformats.org/officeDocument/2006/relationships/slide" Target="slides/slide53.xml"/><Relationship Id="rId40" Type="http://schemas.openxmlformats.org/officeDocument/2006/relationships/slide" Target="slides/slide34.xml"/><Relationship Id="rId41" Type="http://schemas.openxmlformats.org/officeDocument/2006/relationships/slide" Target="slides/slide35.xml"/><Relationship Id="rId42" Type="http://schemas.openxmlformats.org/officeDocument/2006/relationships/slide" Target="slides/slide36.xml"/><Relationship Id="rId43" Type="http://schemas.openxmlformats.org/officeDocument/2006/relationships/slide" Target="slides/slide37.xml"/><Relationship Id="rId44" Type="http://schemas.openxmlformats.org/officeDocument/2006/relationships/slide" Target="slides/slide38.xml"/><Relationship Id="rId45" Type="http://schemas.openxmlformats.org/officeDocument/2006/relationships/slide" Target="slides/slide39.xml"/><Relationship Id="rId46" Type="http://schemas.openxmlformats.org/officeDocument/2006/relationships/slide" Target="slides/slide40.xml"/><Relationship Id="rId47" Type="http://schemas.openxmlformats.org/officeDocument/2006/relationships/slide" Target="slides/slide41.xml"/><Relationship Id="rId48" Type="http://schemas.openxmlformats.org/officeDocument/2006/relationships/slide" Target="slides/slide42.xml"/><Relationship Id="rId49" Type="http://schemas.openxmlformats.org/officeDocument/2006/relationships/slide" Target="slides/slide43.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 Id="rId30" Type="http://schemas.openxmlformats.org/officeDocument/2006/relationships/slide" Target="slides/slide24.xml"/><Relationship Id="rId31" Type="http://schemas.openxmlformats.org/officeDocument/2006/relationships/slide" Target="slides/slide25.xml"/><Relationship Id="rId32" Type="http://schemas.openxmlformats.org/officeDocument/2006/relationships/slide" Target="slides/slide26.xml"/><Relationship Id="rId33" Type="http://schemas.openxmlformats.org/officeDocument/2006/relationships/slide" Target="slides/slide27.xml"/><Relationship Id="rId34" Type="http://schemas.openxmlformats.org/officeDocument/2006/relationships/slide" Target="slides/slide28.xml"/><Relationship Id="rId35" Type="http://schemas.openxmlformats.org/officeDocument/2006/relationships/slide" Target="slides/slide29.xml"/><Relationship Id="rId36" Type="http://schemas.openxmlformats.org/officeDocument/2006/relationships/slide" Target="slides/slide30.xml"/><Relationship Id="rId37" Type="http://schemas.openxmlformats.org/officeDocument/2006/relationships/slide" Target="slides/slide31.xml"/><Relationship Id="rId38" Type="http://schemas.openxmlformats.org/officeDocument/2006/relationships/slide" Target="slides/slide32.xml"/><Relationship Id="rId39" Type="http://schemas.openxmlformats.org/officeDocument/2006/relationships/slide" Target="slides/slide33.xml"/><Relationship Id="rId20" Type="http://schemas.openxmlformats.org/officeDocument/2006/relationships/slide" Target="slides/slide14.xml"/><Relationship Id="rId21" Type="http://schemas.openxmlformats.org/officeDocument/2006/relationships/slide" Target="slides/slide15.xml"/><Relationship Id="rId22" Type="http://schemas.openxmlformats.org/officeDocument/2006/relationships/slide" Target="slides/slide16.xml"/><Relationship Id="rId23" Type="http://schemas.openxmlformats.org/officeDocument/2006/relationships/slide" Target="slides/slide17.xml"/><Relationship Id="rId24" Type="http://schemas.openxmlformats.org/officeDocument/2006/relationships/slide" Target="slides/slide18.xml"/><Relationship Id="rId25" Type="http://schemas.openxmlformats.org/officeDocument/2006/relationships/slide" Target="slides/slide19.xml"/><Relationship Id="rId26" Type="http://schemas.openxmlformats.org/officeDocument/2006/relationships/slide" Target="slides/slide20.xml"/><Relationship Id="rId27" Type="http://schemas.openxmlformats.org/officeDocument/2006/relationships/slide" Target="slides/slide21.xml"/><Relationship Id="rId28" Type="http://schemas.openxmlformats.org/officeDocument/2006/relationships/slide" Target="slides/slide22.xml"/><Relationship Id="rId29" Type="http://schemas.openxmlformats.org/officeDocument/2006/relationships/slide" Target="slides/slide23.xml"/><Relationship Id="rId60" Type="http://schemas.openxmlformats.org/officeDocument/2006/relationships/notesMaster" Target="notesMasters/notesMaster1.xml"/><Relationship Id="rId61" Type="http://schemas.openxmlformats.org/officeDocument/2006/relationships/handoutMaster" Target="handoutMasters/handoutMaster1.xml"/><Relationship Id="rId62" Type="http://schemas.openxmlformats.org/officeDocument/2006/relationships/presProps" Target="presProps.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5747" tIns="47873" rIns="95747" bIns="47873" numCol="1" rtlCol="0"/>
          <a:lstStyle>
            <a:lvl1pPr algn="l">
              <a:defRPr sz="1300"/>
            </a:lvl1pPr>
          </a:lstStyle>
          <a:p>
            <a:endParaRPr lang="en-US"/>
          </a:p>
        </p:txBody>
      </p:sp>
      <p:sp>
        <p:nvSpPr>
          <p:cNvPr id="3" name="Date Placeholder 2"/>
          <p:cNvSpPr>
            <a:spLocks noGrp="1"/>
          </p:cNvSpPr>
          <p:nvPr>
            <p:ph type="dt" sz="quarter" idx="1"/>
          </p:nvPr>
        </p:nvSpPr>
        <p:spPr>
          <a:xfrm>
            <a:off x="4143587" y="0"/>
            <a:ext cx="3169920" cy="480060"/>
          </a:xfrm>
          <a:prstGeom prst="rect">
            <a:avLst/>
          </a:prstGeom>
        </p:spPr>
        <p:txBody>
          <a:bodyPr vert="horz" lIns="95747" tIns="47873" rIns="95747" bIns="47873" numCol="1" rtlCol="0"/>
          <a:lstStyle>
            <a:lvl1pPr algn="r">
              <a:defRPr sz="1300"/>
            </a:lvl1pPr>
          </a:lstStyle>
          <a:p>
            <a:fld id="{51A969EA-8566-418D-AC96-BC5F6E9FAB6C}" type="datetimeFigureOut">
              <a:rPr lang="en-US" smtClean="0"/>
              <a:t>1/23/17</a:t>
            </a:fld>
            <a:endParaRPr lang="en-US"/>
          </a:p>
        </p:txBody>
      </p:sp>
      <p:sp>
        <p:nvSpPr>
          <p:cNvPr id="4" name="Footer Placeholder 3"/>
          <p:cNvSpPr>
            <a:spLocks noGrp="1"/>
          </p:cNvSpPr>
          <p:nvPr>
            <p:ph type="ftr" sz="quarter" idx="2"/>
          </p:nvPr>
        </p:nvSpPr>
        <p:spPr>
          <a:xfrm>
            <a:off x="0" y="9119474"/>
            <a:ext cx="3169920" cy="480060"/>
          </a:xfrm>
          <a:prstGeom prst="rect">
            <a:avLst/>
          </a:prstGeom>
        </p:spPr>
        <p:txBody>
          <a:bodyPr vert="horz" lIns="95747" tIns="47873" rIns="95747" bIns="47873" numCol="1" rtlCol="0" anchor="b"/>
          <a:lstStyle>
            <a:lvl1pPr algn="l">
              <a:defRPr sz="1300"/>
            </a:lvl1pPr>
          </a:lstStyle>
          <a:p>
            <a:endParaRPr lang="en-US"/>
          </a:p>
        </p:txBody>
      </p:sp>
      <p:sp>
        <p:nvSpPr>
          <p:cNvPr id="5" name="Slide Number Placeholder 4"/>
          <p:cNvSpPr>
            <a:spLocks noGrp="1"/>
          </p:cNvSpPr>
          <p:nvPr>
            <p:ph type="sldNum" sz="quarter" idx="3"/>
          </p:nvPr>
        </p:nvSpPr>
        <p:spPr>
          <a:xfrm>
            <a:off x="4143587" y="9119474"/>
            <a:ext cx="3169920" cy="480060"/>
          </a:xfrm>
          <a:prstGeom prst="rect">
            <a:avLst/>
          </a:prstGeom>
        </p:spPr>
        <p:txBody>
          <a:bodyPr vert="horz" lIns="95747" tIns="47873" rIns="95747" bIns="47873" numCol="1" rtlCol="0" anchor="b"/>
          <a:lstStyle>
            <a:lvl1pPr algn="r">
              <a:defRPr sz="1300"/>
            </a:lvl1pPr>
          </a:lstStyle>
          <a:p>
            <a:fld id="{EE82846E-1614-4B37-A9C4-3E0C2AE353DD}" type="slidenum">
              <a:rPr lang="en-US" smtClean="0"/>
              <a:t>‹#›</a:t>
            </a:fld>
            <a:endParaRPr lang="en-US"/>
          </a:p>
        </p:txBody>
      </p:sp>
    </p:spTree>
    <p:extLst>
      <p:ext uri="{BB962C8B-B14F-4D97-AF65-F5344CB8AC3E}">
        <p14:creationId xmlns:p14="http://schemas.microsoft.com/office/powerpoint/2010/main" val="337017360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5747" tIns="47873" rIns="95747" bIns="47873" numCol="1" rtlCol="0"/>
          <a:lstStyle>
            <a:lvl1pPr algn="l">
              <a:defRPr sz="1300"/>
            </a:lvl1pPr>
          </a:lstStyle>
          <a:p>
            <a:endParaRPr lang="en-US"/>
          </a:p>
        </p:txBody>
      </p:sp>
      <p:sp>
        <p:nvSpPr>
          <p:cNvPr id="3" name="Date Placeholder 2"/>
          <p:cNvSpPr>
            <a:spLocks noGrp="1"/>
          </p:cNvSpPr>
          <p:nvPr>
            <p:ph type="dt" idx="1"/>
          </p:nvPr>
        </p:nvSpPr>
        <p:spPr>
          <a:xfrm>
            <a:off x="4143587" y="0"/>
            <a:ext cx="3169920" cy="480060"/>
          </a:xfrm>
          <a:prstGeom prst="rect">
            <a:avLst/>
          </a:prstGeom>
        </p:spPr>
        <p:txBody>
          <a:bodyPr vert="horz" lIns="95747" tIns="47873" rIns="95747" bIns="47873" numCol="1" rtlCol="0"/>
          <a:lstStyle>
            <a:lvl1pPr algn="r">
              <a:defRPr sz="1300"/>
            </a:lvl1pPr>
          </a:lstStyle>
          <a:p>
            <a:fld id="{33B07B4B-74D8-4C42-A719-1F93879497F8}" type="datetimeFigureOut">
              <a:rPr lang="en-US" smtClean="0"/>
              <a:t>1/23/17</a:t>
            </a:fld>
            <a:endParaRPr lang="en-US"/>
          </a:p>
        </p:txBody>
      </p:sp>
      <p:sp>
        <p:nvSpPr>
          <p:cNvPr id="4" name="Slide Image Placeholder 3"/>
          <p:cNvSpPr>
            <a:spLocks noGrp="1" noRot="1" noChangeAspect="1"/>
          </p:cNvSpPr>
          <p:nvPr>
            <p:ph type="sldImg" idx="2"/>
          </p:nvPr>
        </p:nvSpPr>
        <p:spPr>
          <a:xfrm>
            <a:off x="1257300" y="719138"/>
            <a:ext cx="4800600" cy="3600450"/>
          </a:xfrm>
          <a:prstGeom prst="rect">
            <a:avLst/>
          </a:prstGeom>
          <a:noFill/>
          <a:ln w="12700">
            <a:solidFill>
              <a:prstClr val="black"/>
            </a:solidFill>
          </a:ln>
        </p:spPr>
        <p:txBody>
          <a:bodyPr vert="horz" lIns="95747" tIns="47873" rIns="95747" bIns="47873" numCol="1" rtlCol="0" anchor="ctr"/>
          <a:lstStyle/>
          <a:p>
            <a:endParaRPr lang="en-US"/>
          </a:p>
        </p:txBody>
      </p:sp>
      <p:sp>
        <p:nvSpPr>
          <p:cNvPr id="5" name="Notes Placeholder 4"/>
          <p:cNvSpPr>
            <a:spLocks noGrp="1"/>
          </p:cNvSpPr>
          <p:nvPr>
            <p:ph type="body" sz="quarter" idx="3"/>
          </p:nvPr>
        </p:nvSpPr>
        <p:spPr>
          <a:xfrm>
            <a:off x="731520" y="4560570"/>
            <a:ext cx="5852160" cy="4320540"/>
          </a:xfrm>
          <a:prstGeom prst="rect">
            <a:avLst/>
          </a:prstGeom>
        </p:spPr>
        <p:txBody>
          <a:bodyPr vert="horz" lIns="95747" tIns="47873" rIns="95747" bIns="47873" numCol="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4"/>
            <a:ext cx="3169920" cy="480060"/>
          </a:xfrm>
          <a:prstGeom prst="rect">
            <a:avLst/>
          </a:prstGeom>
        </p:spPr>
        <p:txBody>
          <a:bodyPr vert="horz" lIns="95747" tIns="47873" rIns="95747" bIns="47873" numCol="1"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4"/>
            <a:ext cx="3169920" cy="480060"/>
          </a:xfrm>
          <a:prstGeom prst="rect">
            <a:avLst/>
          </a:prstGeom>
        </p:spPr>
        <p:txBody>
          <a:bodyPr vert="horz" lIns="95747" tIns="47873" rIns="95747" bIns="47873" numCol="1" rtlCol="0" anchor="b"/>
          <a:lstStyle>
            <a:lvl1pPr algn="r">
              <a:defRPr sz="1300"/>
            </a:lvl1pPr>
          </a:lstStyle>
          <a:p>
            <a:fld id="{F4EE911A-504C-45E1-9DD1-A7318D673F80}" type="slidenum">
              <a:rPr lang="en-US" smtClean="0"/>
              <a:t>‹#›</a:t>
            </a:fld>
            <a:endParaRPr lang="en-US"/>
          </a:p>
        </p:txBody>
      </p:sp>
    </p:spTree>
    <p:extLst>
      <p:ext uri="{BB962C8B-B14F-4D97-AF65-F5344CB8AC3E}">
        <p14:creationId xmlns:p14="http://schemas.microsoft.com/office/powerpoint/2010/main" val="21139461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tags" Target="../tags/tag1.xml"/><Relationship Id="rId2" Type="http://schemas.openxmlformats.org/officeDocument/2006/relationships/notesMaster" Target="../notesMasters/notesMaster1.xml"/><Relationship Id="rId3"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2.xml.rels><?xml version="1.0" encoding="UTF-8" standalone="yes"?>
<Relationships xmlns="http://schemas.openxmlformats.org/package/2006/relationships"><Relationship Id="rId1" Type="http://schemas.openxmlformats.org/officeDocument/2006/relationships/tags" Target="../tags/tag6.xml"/><Relationship Id="rId2" Type="http://schemas.openxmlformats.org/officeDocument/2006/relationships/notesMaster" Target="../notesMasters/notesMaster1.xml"/><Relationship Id="rId3" Type="http://schemas.openxmlformats.org/officeDocument/2006/relationships/slide" Target="../slides/slide16.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xml.rels><?xml version="1.0" encoding="UTF-8" standalone="yes"?>
<Relationships xmlns="http://schemas.openxmlformats.org/package/2006/relationships"><Relationship Id="rId1" Type="http://schemas.openxmlformats.org/officeDocument/2006/relationships/tags" Target="../tags/tag2.xml"/><Relationship Id="rId2" Type="http://schemas.openxmlformats.org/officeDocument/2006/relationships/notesMaster" Target="../notesMasters/notesMaster1.xml"/><Relationship Id="rId3"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xml.rels><?xml version="1.0" encoding="UTF-8" standalone="yes"?>
<Relationships xmlns="http://schemas.openxmlformats.org/package/2006/relationships"><Relationship Id="rId1" Type="http://schemas.openxmlformats.org/officeDocument/2006/relationships/tags" Target="../tags/tag3.xml"/><Relationship Id="rId2" Type="http://schemas.openxmlformats.org/officeDocument/2006/relationships/notesMaster" Target="../notesMasters/notesMaster1.xml"/><Relationship Id="rId3"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xml.rels><?xml version="1.0" encoding="UTF-8" standalone="yes"?>
<Relationships xmlns="http://schemas.openxmlformats.org/package/2006/relationships"><Relationship Id="rId1" Type="http://schemas.openxmlformats.org/officeDocument/2006/relationships/tags" Target="../tags/tag4.xml"/><Relationship Id="rId2" Type="http://schemas.openxmlformats.org/officeDocument/2006/relationships/notesMaster" Target="../notesMasters/notesMaster1.xml"/><Relationship Id="rId3" Type="http://schemas.openxmlformats.org/officeDocument/2006/relationships/slide" Target="../slides/slide6.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xml.rels><?xml version="1.0" encoding="UTF-8" standalone="yes"?>
<Relationships xmlns="http://schemas.openxmlformats.org/package/2006/relationships"><Relationship Id="rId1" Type="http://schemas.openxmlformats.org/officeDocument/2006/relationships/tags" Target="../tags/tag5.xml"/><Relationship Id="rId2" Type="http://schemas.openxmlformats.org/officeDocument/2006/relationships/notesMaster" Target="../notesMasters/notesMaster1.xml"/><Relationship Id="rId3"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2</a:t>
            </a:fld>
            <a:endParaRPr lang="en-US"/>
          </a:p>
        </p:txBody>
      </p:sp>
    </p:spTree>
    <p:extLst>
      <p:ext uri="{BB962C8B-B14F-4D97-AF65-F5344CB8AC3E}">
        <p14:creationId xmlns:p14="http://schemas.microsoft.com/office/powerpoint/2010/main" val="685242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14</a:t>
            </a:fld>
            <a:endParaRPr lang="en-US"/>
          </a:p>
        </p:txBody>
      </p:sp>
    </p:spTree>
    <p:extLst>
      <p:ext uri="{BB962C8B-B14F-4D97-AF65-F5344CB8AC3E}">
        <p14:creationId xmlns:p14="http://schemas.microsoft.com/office/powerpoint/2010/main" val="9894534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15</a:t>
            </a:fld>
            <a:endParaRPr lang="en-US"/>
          </a:p>
        </p:txBody>
      </p:sp>
    </p:spTree>
    <p:extLst>
      <p:ext uri="{BB962C8B-B14F-4D97-AF65-F5344CB8AC3E}">
        <p14:creationId xmlns:p14="http://schemas.microsoft.com/office/powerpoint/2010/main" val="3299634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numCol="1"/>
          <a:lstStyle/>
          <a:p>
            <a:r>
              <a:rPr lang="en-US" dirty="0" smtClean="0"/>
              <a:t>Seriously. Don’t lose sight of this image. At first</a:t>
            </a:r>
            <a:r>
              <a:rPr lang="en-US" baseline="0" dirty="0" smtClean="0"/>
              <a:t> it may feel intimidating. Knowing how little you know. But relish the opportunity and take the privileges it comes with.</a:t>
            </a:r>
          </a:p>
          <a:p>
            <a:endParaRPr lang="en-US" baseline="0" dirty="0" smtClean="0"/>
          </a:p>
          <a:p>
            <a:r>
              <a:rPr lang="en-US" baseline="0" dirty="0" smtClean="0"/>
              <a:t>You have permission to struggle. To fail. To not “get” everything immediately. </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16</a:t>
            </a:fld>
            <a:endParaRPr lang="en-US"/>
          </a:p>
        </p:txBody>
      </p:sp>
    </p:spTree>
    <p:extLst>
      <p:ext uri="{BB962C8B-B14F-4D97-AF65-F5344CB8AC3E}">
        <p14:creationId xmlns:p14="http://schemas.microsoft.com/office/powerpoint/2010/main" val="7011913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17</a:t>
            </a:fld>
            <a:endParaRPr lang="en-US"/>
          </a:p>
        </p:txBody>
      </p:sp>
    </p:spTree>
    <p:extLst>
      <p:ext uri="{BB962C8B-B14F-4D97-AF65-F5344CB8AC3E}">
        <p14:creationId xmlns:p14="http://schemas.microsoft.com/office/powerpoint/2010/main" val="11707752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18</a:t>
            </a:fld>
            <a:endParaRPr lang="en-US"/>
          </a:p>
        </p:txBody>
      </p:sp>
    </p:spTree>
    <p:extLst>
      <p:ext uri="{BB962C8B-B14F-4D97-AF65-F5344CB8AC3E}">
        <p14:creationId xmlns:p14="http://schemas.microsoft.com/office/powerpoint/2010/main" val="40041275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19</a:t>
            </a:fld>
            <a:endParaRPr lang="en-US"/>
          </a:p>
        </p:txBody>
      </p:sp>
    </p:spTree>
    <p:extLst>
      <p:ext uri="{BB962C8B-B14F-4D97-AF65-F5344CB8AC3E}">
        <p14:creationId xmlns:p14="http://schemas.microsoft.com/office/powerpoint/2010/main" val="11720820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20</a:t>
            </a:fld>
            <a:endParaRPr lang="en-US"/>
          </a:p>
        </p:txBody>
      </p:sp>
    </p:spTree>
    <p:extLst>
      <p:ext uri="{BB962C8B-B14F-4D97-AF65-F5344CB8AC3E}">
        <p14:creationId xmlns:p14="http://schemas.microsoft.com/office/powerpoint/2010/main" val="10953714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21</a:t>
            </a:fld>
            <a:endParaRPr lang="en-US"/>
          </a:p>
        </p:txBody>
      </p:sp>
    </p:spTree>
    <p:extLst>
      <p:ext uri="{BB962C8B-B14F-4D97-AF65-F5344CB8AC3E}">
        <p14:creationId xmlns:p14="http://schemas.microsoft.com/office/powerpoint/2010/main" val="13348615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22</a:t>
            </a:fld>
            <a:endParaRPr lang="en-US"/>
          </a:p>
        </p:txBody>
      </p:sp>
    </p:spTree>
    <p:extLst>
      <p:ext uri="{BB962C8B-B14F-4D97-AF65-F5344CB8AC3E}">
        <p14:creationId xmlns:p14="http://schemas.microsoft.com/office/powerpoint/2010/main" val="13550345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23</a:t>
            </a:fld>
            <a:endParaRPr lang="en-US"/>
          </a:p>
        </p:txBody>
      </p:sp>
    </p:spTree>
    <p:extLst>
      <p:ext uri="{BB962C8B-B14F-4D97-AF65-F5344CB8AC3E}">
        <p14:creationId xmlns:p14="http://schemas.microsoft.com/office/powerpoint/2010/main" val="37819667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3</a:t>
            </a:fld>
            <a:endParaRPr lang="en-US"/>
          </a:p>
        </p:txBody>
      </p:sp>
    </p:spTree>
    <p:extLst>
      <p:ext uri="{BB962C8B-B14F-4D97-AF65-F5344CB8AC3E}">
        <p14:creationId xmlns:p14="http://schemas.microsoft.com/office/powerpoint/2010/main" val="37284835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24</a:t>
            </a:fld>
            <a:endParaRPr lang="en-US"/>
          </a:p>
        </p:txBody>
      </p:sp>
    </p:spTree>
    <p:extLst>
      <p:ext uri="{BB962C8B-B14F-4D97-AF65-F5344CB8AC3E}">
        <p14:creationId xmlns:p14="http://schemas.microsoft.com/office/powerpoint/2010/main" val="82422645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25</a:t>
            </a:fld>
            <a:endParaRPr lang="en-US"/>
          </a:p>
        </p:txBody>
      </p:sp>
    </p:spTree>
    <p:extLst>
      <p:ext uri="{BB962C8B-B14F-4D97-AF65-F5344CB8AC3E}">
        <p14:creationId xmlns:p14="http://schemas.microsoft.com/office/powerpoint/2010/main" val="31901129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26</a:t>
            </a:fld>
            <a:endParaRPr lang="en-US"/>
          </a:p>
        </p:txBody>
      </p:sp>
    </p:spTree>
    <p:extLst>
      <p:ext uri="{BB962C8B-B14F-4D97-AF65-F5344CB8AC3E}">
        <p14:creationId xmlns:p14="http://schemas.microsoft.com/office/powerpoint/2010/main" val="24422411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28</a:t>
            </a:fld>
            <a:endParaRPr lang="en-US"/>
          </a:p>
        </p:txBody>
      </p:sp>
    </p:spTree>
    <p:extLst>
      <p:ext uri="{BB962C8B-B14F-4D97-AF65-F5344CB8AC3E}">
        <p14:creationId xmlns:p14="http://schemas.microsoft.com/office/powerpoint/2010/main" val="1246240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29</a:t>
            </a:fld>
            <a:endParaRPr lang="en-US"/>
          </a:p>
        </p:txBody>
      </p:sp>
    </p:spTree>
    <p:extLst>
      <p:ext uri="{BB962C8B-B14F-4D97-AF65-F5344CB8AC3E}">
        <p14:creationId xmlns:p14="http://schemas.microsoft.com/office/powerpoint/2010/main" val="118352949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31</a:t>
            </a:fld>
            <a:endParaRPr lang="en-US"/>
          </a:p>
        </p:txBody>
      </p:sp>
    </p:spTree>
    <p:extLst>
      <p:ext uri="{BB962C8B-B14F-4D97-AF65-F5344CB8AC3E}">
        <p14:creationId xmlns:p14="http://schemas.microsoft.com/office/powerpoint/2010/main" val="182866868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32</a:t>
            </a:fld>
            <a:endParaRPr lang="en-US"/>
          </a:p>
        </p:txBody>
      </p:sp>
    </p:spTree>
    <p:extLst>
      <p:ext uri="{BB962C8B-B14F-4D97-AF65-F5344CB8AC3E}">
        <p14:creationId xmlns:p14="http://schemas.microsoft.com/office/powerpoint/2010/main" val="100638995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33</a:t>
            </a:fld>
            <a:endParaRPr lang="en-US"/>
          </a:p>
        </p:txBody>
      </p:sp>
    </p:spTree>
    <p:extLst>
      <p:ext uri="{BB962C8B-B14F-4D97-AF65-F5344CB8AC3E}">
        <p14:creationId xmlns:p14="http://schemas.microsoft.com/office/powerpoint/2010/main" val="257361821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35</a:t>
            </a:fld>
            <a:endParaRPr lang="en-US"/>
          </a:p>
        </p:txBody>
      </p:sp>
    </p:spTree>
    <p:extLst>
      <p:ext uri="{BB962C8B-B14F-4D97-AF65-F5344CB8AC3E}">
        <p14:creationId xmlns:p14="http://schemas.microsoft.com/office/powerpoint/2010/main" val="223511665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36</a:t>
            </a:fld>
            <a:endParaRPr lang="en-US"/>
          </a:p>
        </p:txBody>
      </p:sp>
    </p:spTree>
    <p:extLst>
      <p:ext uri="{BB962C8B-B14F-4D97-AF65-F5344CB8AC3E}">
        <p14:creationId xmlns:p14="http://schemas.microsoft.com/office/powerpoint/2010/main" val="6149564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4</a:t>
            </a:fld>
            <a:endParaRPr lang="en-US"/>
          </a:p>
        </p:txBody>
      </p:sp>
    </p:spTree>
    <p:extLst>
      <p:ext uri="{BB962C8B-B14F-4D97-AF65-F5344CB8AC3E}">
        <p14:creationId xmlns:p14="http://schemas.microsoft.com/office/powerpoint/2010/main" val="353488248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37</a:t>
            </a:fld>
            <a:endParaRPr lang="en-US"/>
          </a:p>
        </p:txBody>
      </p:sp>
    </p:spTree>
    <p:extLst>
      <p:ext uri="{BB962C8B-B14F-4D97-AF65-F5344CB8AC3E}">
        <p14:creationId xmlns:p14="http://schemas.microsoft.com/office/powerpoint/2010/main" val="225243577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38</a:t>
            </a:fld>
            <a:endParaRPr lang="en-US"/>
          </a:p>
        </p:txBody>
      </p:sp>
    </p:spTree>
    <p:extLst>
      <p:ext uri="{BB962C8B-B14F-4D97-AF65-F5344CB8AC3E}">
        <p14:creationId xmlns:p14="http://schemas.microsoft.com/office/powerpoint/2010/main" val="215029541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39</a:t>
            </a:fld>
            <a:endParaRPr lang="en-US"/>
          </a:p>
        </p:txBody>
      </p:sp>
    </p:spTree>
    <p:extLst>
      <p:ext uri="{BB962C8B-B14F-4D97-AF65-F5344CB8AC3E}">
        <p14:creationId xmlns:p14="http://schemas.microsoft.com/office/powerpoint/2010/main" val="162972604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40</a:t>
            </a:fld>
            <a:endParaRPr lang="en-US"/>
          </a:p>
        </p:txBody>
      </p:sp>
    </p:spTree>
    <p:extLst>
      <p:ext uri="{BB962C8B-B14F-4D97-AF65-F5344CB8AC3E}">
        <p14:creationId xmlns:p14="http://schemas.microsoft.com/office/powerpoint/2010/main" val="45223520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42</a:t>
            </a:fld>
            <a:endParaRPr lang="en-US"/>
          </a:p>
        </p:txBody>
      </p:sp>
    </p:spTree>
    <p:extLst>
      <p:ext uri="{BB962C8B-B14F-4D97-AF65-F5344CB8AC3E}">
        <p14:creationId xmlns:p14="http://schemas.microsoft.com/office/powerpoint/2010/main" val="288381392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43</a:t>
            </a:fld>
            <a:endParaRPr lang="en-US"/>
          </a:p>
        </p:txBody>
      </p:sp>
    </p:spTree>
    <p:extLst>
      <p:ext uri="{BB962C8B-B14F-4D97-AF65-F5344CB8AC3E}">
        <p14:creationId xmlns:p14="http://schemas.microsoft.com/office/powerpoint/2010/main" val="93788223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44</a:t>
            </a:fld>
            <a:endParaRPr lang="en-US"/>
          </a:p>
        </p:txBody>
      </p:sp>
    </p:spTree>
    <p:extLst>
      <p:ext uri="{BB962C8B-B14F-4D97-AF65-F5344CB8AC3E}">
        <p14:creationId xmlns:p14="http://schemas.microsoft.com/office/powerpoint/2010/main" val="9506508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45</a:t>
            </a:fld>
            <a:endParaRPr lang="en-US"/>
          </a:p>
        </p:txBody>
      </p:sp>
    </p:spTree>
    <p:extLst>
      <p:ext uri="{BB962C8B-B14F-4D97-AF65-F5344CB8AC3E}">
        <p14:creationId xmlns:p14="http://schemas.microsoft.com/office/powerpoint/2010/main" val="65553776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46</a:t>
            </a:fld>
            <a:endParaRPr lang="en-US"/>
          </a:p>
        </p:txBody>
      </p:sp>
    </p:spTree>
    <p:extLst>
      <p:ext uri="{BB962C8B-B14F-4D97-AF65-F5344CB8AC3E}">
        <p14:creationId xmlns:p14="http://schemas.microsoft.com/office/powerpoint/2010/main" val="188693257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48</a:t>
            </a:fld>
            <a:endParaRPr lang="en-US"/>
          </a:p>
        </p:txBody>
      </p:sp>
    </p:spTree>
    <p:extLst>
      <p:ext uri="{BB962C8B-B14F-4D97-AF65-F5344CB8AC3E}">
        <p14:creationId xmlns:p14="http://schemas.microsoft.com/office/powerpoint/2010/main" val="3284263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numCol="1"/>
          <a:lstStyle/>
          <a:p>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6</a:t>
            </a:fld>
            <a:endParaRPr lang="en-US"/>
          </a:p>
        </p:txBody>
      </p:sp>
    </p:spTree>
    <p:extLst>
      <p:ext uri="{BB962C8B-B14F-4D97-AF65-F5344CB8AC3E}">
        <p14:creationId xmlns:p14="http://schemas.microsoft.com/office/powerpoint/2010/main" val="5874973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49</a:t>
            </a:fld>
            <a:endParaRPr lang="en-US"/>
          </a:p>
        </p:txBody>
      </p:sp>
    </p:spTree>
    <p:extLst>
      <p:ext uri="{BB962C8B-B14F-4D97-AF65-F5344CB8AC3E}">
        <p14:creationId xmlns:p14="http://schemas.microsoft.com/office/powerpoint/2010/main" val="23411422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50</a:t>
            </a:fld>
            <a:endParaRPr lang="en-US"/>
          </a:p>
        </p:txBody>
      </p:sp>
    </p:spTree>
    <p:extLst>
      <p:ext uri="{BB962C8B-B14F-4D97-AF65-F5344CB8AC3E}">
        <p14:creationId xmlns:p14="http://schemas.microsoft.com/office/powerpoint/2010/main" val="195240424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51</a:t>
            </a:fld>
            <a:endParaRPr lang="en-US"/>
          </a:p>
        </p:txBody>
      </p:sp>
    </p:spTree>
    <p:extLst>
      <p:ext uri="{BB962C8B-B14F-4D97-AF65-F5344CB8AC3E}">
        <p14:creationId xmlns:p14="http://schemas.microsoft.com/office/powerpoint/2010/main" val="110478178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53</a:t>
            </a:fld>
            <a:endParaRPr lang="en-US"/>
          </a:p>
        </p:txBody>
      </p:sp>
    </p:spTree>
    <p:extLst>
      <p:ext uri="{BB962C8B-B14F-4D97-AF65-F5344CB8AC3E}">
        <p14:creationId xmlns:p14="http://schemas.microsoft.com/office/powerpoint/2010/main" val="8898101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numCol="1"/>
          <a:lstStyle/>
          <a:p>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7</a:t>
            </a:fld>
            <a:endParaRPr lang="en-US"/>
          </a:p>
        </p:txBody>
      </p:sp>
    </p:spTree>
    <p:extLst>
      <p:ext uri="{BB962C8B-B14F-4D97-AF65-F5344CB8AC3E}">
        <p14:creationId xmlns:p14="http://schemas.microsoft.com/office/powerpoint/2010/main" val="12681116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8</a:t>
            </a:fld>
            <a:endParaRPr lang="en-US"/>
          </a:p>
        </p:txBody>
      </p:sp>
    </p:spTree>
    <p:extLst>
      <p:ext uri="{BB962C8B-B14F-4D97-AF65-F5344CB8AC3E}">
        <p14:creationId xmlns:p14="http://schemas.microsoft.com/office/powerpoint/2010/main" val="7774641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9</a:t>
            </a:fld>
            <a:endParaRPr lang="en-US"/>
          </a:p>
        </p:txBody>
      </p:sp>
    </p:spTree>
    <p:extLst>
      <p:ext uri="{BB962C8B-B14F-4D97-AF65-F5344CB8AC3E}">
        <p14:creationId xmlns:p14="http://schemas.microsoft.com/office/powerpoint/2010/main" val="20450289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10</a:t>
            </a:fld>
            <a:endParaRPr lang="en-US"/>
          </a:p>
        </p:txBody>
      </p:sp>
    </p:spTree>
    <p:extLst>
      <p:ext uri="{BB962C8B-B14F-4D97-AF65-F5344CB8AC3E}">
        <p14:creationId xmlns:p14="http://schemas.microsoft.com/office/powerpoint/2010/main" val="4002884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smtClean="0"/>
              <a:t>Those</a:t>
            </a:r>
            <a:r>
              <a:rPr lang="en-US" baseline="0" dirty="0" smtClean="0"/>
              <a:t> that have the hardest time in the program are not the ones who came in knowing no programming. </a:t>
            </a:r>
          </a:p>
          <a:p>
            <a:endParaRPr lang="en-US" baseline="0" dirty="0" smtClean="0"/>
          </a:p>
          <a:p>
            <a:r>
              <a:rPr lang="en-US" baseline="0" dirty="0" smtClean="0"/>
              <a:t>It’s not the ones who haven’t played around with HTML, CSS, or Javascript.</a:t>
            </a:r>
          </a:p>
          <a:p>
            <a:endParaRPr lang="en-US" baseline="0" dirty="0" smtClean="0"/>
          </a:p>
          <a:p>
            <a:r>
              <a:rPr lang="en-US" baseline="0" dirty="0" smtClean="0"/>
              <a:t>It’s the ones who walk in thinking they either A) Know more than they do. Or B) Are experts in a completely different field. </a:t>
            </a:r>
          </a:p>
          <a:p>
            <a:endParaRPr lang="en-US" baseline="0" dirty="0" smtClean="0"/>
          </a:p>
          <a:p>
            <a:r>
              <a:rPr lang="en-US" baseline="0" dirty="0" smtClean="0"/>
              <a:t>There is something that stops people like this from accepting the reality. </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12</a:t>
            </a:fld>
            <a:endParaRPr lang="en-US"/>
          </a:p>
        </p:txBody>
      </p:sp>
    </p:spTree>
    <p:extLst>
      <p:ext uri="{BB962C8B-B14F-4D97-AF65-F5344CB8AC3E}">
        <p14:creationId xmlns:p14="http://schemas.microsoft.com/office/powerpoint/2010/main" val="4960456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5.png"/><Relationship Id="rId3" Type="http://schemas.openxmlformats.org/officeDocument/2006/relationships/image" Target="../media/image6.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Rectangle 6"/>
          <p:cNvSpPr/>
          <p:nvPr userDrawn="1"/>
        </p:nvSpPr>
        <p:spPr>
          <a:xfrm>
            <a:off x="0" y="0"/>
            <a:ext cx="9144000" cy="6858000"/>
          </a:xfrm>
          <a:prstGeom prst="rect">
            <a:avLst/>
          </a:prstGeom>
          <a:solidFill>
            <a:srgbClr val="262626"/>
          </a:solidFill>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8" name="Flowchart: Process 7"/>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grpSp>
        <p:nvGrpSpPr>
          <p:cNvPr id="12" name="Group 11"/>
          <p:cNvGrpSpPr/>
          <p:nvPr userDrawn="1"/>
        </p:nvGrpSpPr>
        <p:grpSpPr>
          <a:xfrm>
            <a:off x="2831735" y="3945634"/>
            <a:ext cx="3917511" cy="486919"/>
            <a:chOff x="0" y="0"/>
            <a:chExt cx="4827909" cy="600075"/>
          </a:xfrm>
        </p:grpSpPr>
        <p:pic>
          <p:nvPicPr>
            <p:cNvPr id="13" name="Content Placeholder 8"/>
            <p:cNvPicPr>
              <a:picLocks noChangeAspect="1"/>
            </p:cNvPicPr>
            <p:nvPr/>
          </p:nvPicPr>
          <p:blipFill rotWithShape="1">
            <a:blip r:embed="rId2">
              <a:extLst>
                <a:ext uri="{28A0092B-C50C-407E-A947-70E740481C1C}">
                  <a14:useLocalDpi xmlns:a14="http://schemas.microsoft.com/office/drawing/2010/main"/>
                </a:ext>
              </a:extLst>
            </a:blip>
            <a:srcRect l="39450"/>
            <a:stretch/>
          </p:blipFill>
          <p:spPr>
            <a:xfrm>
              <a:off x="496184" y="0"/>
              <a:ext cx="4331725" cy="600075"/>
            </a:xfrm>
            <a:prstGeom prst="rect">
              <a:avLst/>
            </a:prstGeom>
          </p:spPr>
        </p:pic>
        <p:pic>
          <p:nvPicPr>
            <p:cNvPr id="14" name="Content Placeholder 8"/>
            <p:cNvPicPr>
              <a:picLocks noChangeAspect="1"/>
            </p:cNvPicPr>
            <p:nvPr/>
          </p:nvPicPr>
          <p:blipFill rotWithShape="1">
            <a:blip r:embed="rId2">
              <a:extLst>
                <a:ext uri="{28A0092B-C50C-407E-A947-70E740481C1C}">
                  <a14:useLocalDpi xmlns:a14="http://schemas.microsoft.com/office/drawing/2010/main"/>
                </a:ext>
              </a:extLst>
            </a:blip>
            <a:srcRect r="92757"/>
            <a:stretch/>
          </p:blipFill>
          <p:spPr>
            <a:xfrm>
              <a:off x="0" y="0"/>
              <a:ext cx="518160" cy="600075"/>
            </a:xfrm>
            <a:prstGeom prst="rect">
              <a:avLst/>
            </a:prstGeom>
          </p:spPr>
        </p:pic>
      </p:grpSp>
      <p:sp>
        <p:nvSpPr>
          <p:cNvPr id="16" name="Title 15"/>
          <p:cNvSpPr>
            <a:spLocks noGrp="1"/>
          </p:cNvSpPr>
          <p:nvPr>
            <p:ph type="title" hasCustomPrompt="1"/>
          </p:nvPr>
        </p:nvSpPr>
        <p:spPr>
          <a:xfrm>
            <a:off x="390606" y="2953542"/>
            <a:ext cx="8229600" cy="871860"/>
          </a:xfrm>
        </p:spPr>
        <p:txBody>
          <a:bodyPr numCol="1">
            <a:normAutofit/>
          </a:bodyPr>
          <a:lstStyle>
            <a:lvl1pPr algn="l">
              <a:defRPr sz="4100" b="1" i="1">
                <a:solidFill>
                  <a:schemeClr val="bg1"/>
                </a:solidFill>
                <a:latin typeface="Arial" panose="020B0604020202020204" pitchFamily="34" charset="0"/>
                <a:cs typeface="Arial" panose="020B0604020202020204" pitchFamily="34" charset="0"/>
              </a:defRPr>
            </a:lvl1pPr>
          </a:lstStyle>
          <a:p>
            <a:r>
              <a:rPr lang="en-US" dirty="0"/>
              <a:t>Lesson Title</a:t>
            </a:r>
          </a:p>
        </p:txBody>
      </p:sp>
      <p:sp>
        <p:nvSpPr>
          <p:cNvPr id="20" name="Text Placeholder 19"/>
          <p:cNvSpPr>
            <a:spLocks noGrp="1"/>
          </p:cNvSpPr>
          <p:nvPr>
            <p:ph type="body" sz="quarter" idx="10" hasCustomPrompt="1"/>
          </p:nvPr>
        </p:nvSpPr>
        <p:spPr>
          <a:xfrm>
            <a:off x="396991" y="2504043"/>
            <a:ext cx="2700337" cy="381000"/>
          </a:xfrm>
        </p:spPr>
        <p:txBody>
          <a:bodyPr numCol="1">
            <a:noAutofit/>
          </a:bodyPr>
          <a:lstStyle>
            <a:lvl1pPr marL="0" indent="0">
              <a:buNone/>
              <a:defRPr sz="2000" b="1">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Day X</a:t>
            </a:r>
          </a:p>
        </p:txBody>
      </p:sp>
      <p:sp>
        <p:nvSpPr>
          <p:cNvPr id="21" name="Text Placeholder 19"/>
          <p:cNvSpPr>
            <a:spLocks noGrp="1"/>
          </p:cNvSpPr>
          <p:nvPr>
            <p:ph type="body" sz="quarter" idx="11" hasCustomPrompt="1"/>
          </p:nvPr>
        </p:nvSpPr>
        <p:spPr>
          <a:xfrm>
            <a:off x="396992" y="3998593"/>
            <a:ext cx="2270008" cy="381000"/>
          </a:xfrm>
        </p:spPr>
        <p:txBody>
          <a:bodyPr numCol="1">
            <a:noAutofit/>
          </a:bodyPr>
          <a:lstStyle>
            <a:lvl1pPr marL="0" indent="0">
              <a:buNone/>
              <a:defRPr sz="2000" b="1" baseline="0">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Month, Day, Year</a:t>
            </a:r>
          </a:p>
        </p:txBody>
      </p:sp>
      <p:sp>
        <p:nvSpPr>
          <p:cNvPr id="22" name="TextBox 21"/>
          <p:cNvSpPr txBox="1"/>
          <p:nvPr userDrawn="1"/>
        </p:nvSpPr>
        <p:spPr>
          <a:xfrm>
            <a:off x="533400" y="6531609"/>
            <a:ext cx="2787650" cy="215204"/>
          </a:xfrm>
          <a:prstGeom prst="rect">
            <a:avLst/>
          </a:prstGeom>
          <a:noFill/>
        </p:spPr>
        <p:txBody>
          <a:bodyPr wrap="square" numCol="1" rtlCol="0">
            <a:spAutoFit/>
          </a:bodyPr>
          <a:lstStyle/>
          <a:p>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a:t>
            </a:r>
            <a:r>
              <a:rPr lang="en-US" sz="800" baseline="0" dirty="0">
                <a:solidFill>
                  <a:schemeClr val="bg1"/>
                </a:solidFill>
                <a:latin typeface="Arial" panose="020B0604020202020204" pitchFamily="34" charset="0"/>
                <a:ea typeface="Roboto" panose="02000000000000000000" pitchFamily="2" charset="0"/>
                <a:cs typeface="Arial" panose="020B0604020202020204" pitchFamily="34" charset="0"/>
              </a:rPr>
              <a:t> Camp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 All Rights Reserved</a:t>
            </a:r>
          </a:p>
        </p:txBody>
      </p:sp>
    </p:spTree>
    <p:extLst>
      <p:ext uri="{BB962C8B-B14F-4D97-AF65-F5344CB8AC3E}">
        <p14:creationId xmlns:p14="http://schemas.microsoft.com/office/powerpoint/2010/main" val="2168885246"/>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Flowchart: Process 9"/>
          <p:cNvSpPr/>
          <p:nvPr userDrawn="1"/>
        </p:nvSpPr>
        <p:spPr>
          <a:xfrm>
            <a:off x="-5871" y="6410337"/>
            <a:ext cx="9155741" cy="457748"/>
          </a:xfrm>
          <a:prstGeom prst="flowChartProcess">
            <a:avLst/>
          </a:prstGeom>
          <a:solidFill>
            <a:srgbClr val="D11034"/>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4" name="TextBox 13"/>
          <p:cNvSpPr txBox="1"/>
          <p:nvPr userDrawn="1"/>
        </p:nvSpPr>
        <p:spPr>
          <a:xfrm>
            <a:off x="533400" y="6531609"/>
            <a:ext cx="2787650" cy="215204"/>
          </a:xfrm>
          <a:prstGeom prst="rect">
            <a:avLst/>
          </a:prstGeom>
          <a:noFill/>
        </p:spPr>
        <p:txBody>
          <a:bodyPr wrap="square" numCol="1" rtlCol="0">
            <a:spAutoFit/>
          </a:bodyPr>
          <a:lstStyle/>
          <a:p>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UCFB - All Rights Reserved</a:t>
            </a:r>
          </a:p>
        </p:txBody>
      </p:sp>
      <p:sp>
        <p:nvSpPr>
          <p:cNvPr id="18" name="Title 13"/>
          <p:cNvSpPr>
            <a:spLocks noGrp="1"/>
          </p:cNvSpPr>
          <p:nvPr>
            <p:ph type="title" hasCustomPrompt="1"/>
          </p:nvPr>
        </p:nvSpPr>
        <p:spPr>
          <a:xfrm>
            <a:off x="304800" y="0"/>
            <a:ext cx="5470526" cy="653854"/>
          </a:xfrm>
        </p:spPr>
        <p:txBody>
          <a:bodyPr numCol="1">
            <a:normAutofit/>
          </a:bodyPr>
          <a:lstStyle>
            <a:lvl1pPr algn="l">
              <a:defRPr sz="2400" b="1">
                <a:latin typeface="Arial" panose="020B0604020202020204" pitchFamily="34" charset="0"/>
                <a:cs typeface="Arial" panose="020B0604020202020204" pitchFamily="34" charset="0"/>
              </a:defRPr>
            </a:lvl1pPr>
          </a:lstStyle>
          <a:p>
            <a:pPr lvl="0"/>
            <a:r>
              <a:rPr lang="en-US" dirty="0"/>
              <a:t>Click to edit Master text styles</a:t>
            </a:r>
          </a:p>
        </p:txBody>
      </p:sp>
      <p:cxnSp>
        <p:nvCxnSpPr>
          <p:cNvPr id="9" name="Straight Connector 8"/>
          <p:cNvCxnSpPr/>
          <p:nvPr userDrawn="1"/>
        </p:nvCxnSpPr>
        <p:spPr>
          <a:xfrm>
            <a:off x="0" y="653854"/>
            <a:ext cx="9144000" cy="0"/>
          </a:xfrm>
          <a:prstGeom prst="line">
            <a:avLst/>
          </a:prstGeom>
          <a:ln w="41275">
            <a:solidFill>
              <a:srgbClr val="C83232"/>
            </a:solidFill>
          </a:ln>
        </p:spPr>
        <p:style>
          <a:lnRef idx="1">
            <a:schemeClr val="accent1"/>
          </a:lnRef>
          <a:fillRef idx="0">
            <a:schemeClr val="accent1"/>
          </a:fillRef>
          <a:effectRef idx="0">
            <a:schemeClr val="accent1"/>
          </a:effectRef>
          <a:fontRef idx="minor">
            <a:schemeClr val="tx1"/>
          </a:fontRef>
        </p:style>
      </p:cxn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871" y="6410337"/>
            <a:ext cx="3968271" cy="447663"/>
          </a:xfrm>
          <a:prstGeom prst="rect">
            <a:avLst/>
          </a:prstGeom>
        </p:spPr>
      </p:pic>
      <p:sp>
        <p:nvSpPr>
          <p:cNvPr id="19" name="TextBox 18"/>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 - All Rights Reserved</a:t>
            </a:r>
          </a:p>
        </p:txBody>
      </p:sp>
    </p:spTree>
    <p:extLst>
      <p:ext uri="{BB962C8B-B14F-4D97-AF65-F5344CB8AC3E}">
        <p14:creationId xmlns:p14="http://schemas.microsoft.com/office/powerpoint/2010/main" val="378207698"/>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8" name="Flowchart: Process 7"/>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7" name="Title 1"/>
          <p:cNvSpPr txBox="1">
            <a:spLocks/>
          </p:cNvSpPr>
          <p:nvPr userDrawn="1"/>
        </p:nvSpPr>
        <p:spPr>
          <a:xfrm>
            <a:off x="426892" y="3962400"/>
            <a:ext cx="3535508" cy="453389"/>
          </a:xfrm>
          <a:prstGeom prst="rect">
            <a:avLst/>
          </a:prstGeom>
        </p:spPr>
        <p:txBody>
          <a:bodyPr vert="horz" lIns="68580" tIns="34290" rIns="68580" bIns="34290" numCol="1"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000" b="1" dirty="0">
                <a:solidFill>
                  <a:schemeClr val="bg1"/>
                </a:solidFill>
                <a:latin typeface="Arial" panose="020B0604020202020204" pitchFamily="34" charset="0"/>
                <a:ea typeface="Roboto" panose="02000000000000000000" pitchFamily="2" charset="0"/>
                <a:cs typeface="Arial" panose="020B0604020202020204" pitchFamily="34" charset="0"/>
              </a:rPr>
              <a:t>The Coding Bootcamp |</a:t>
            </a:r>
            <a:endParaRPr lang="en-US" sz="2000"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18" name="TextBox 17"/>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 - All Rights Reserved</a:t>
            </a:r>
          </a:p>
        </p:txBody>
      </p:sp>
      <p:sp>
        <p:nvSpPr>
          <p:cNvPr id="19" name="Title 15"/>
          <p:cNvSpPr>
            <a:spLocks noGrp="1"/>
          </p:cNvSpPr>
          <p:nvPr>
            <p:ph type="title" hasCustomPrompt="1"/>
          </p:nvPr>
        </p:nvSpPr>
        <p:spPr>
          <a:xfrm>
            <a:off x="390606" y="2953542"/>
            <a:ext cx="8229600" cy="871860"/>
          </a:xfrm>
        </p:spPr>
        <p:txBody>
          <a:bodyPr numCol="1">
            <a:normAutofit/>
          </a:bodyPr>
          <a:lstStyle>
            <a:lvl1pPr algn="l">
              <a:defRPr sz="4100" b="1" i="0" baseline="0">
                <a:solidFill>
                  <a:schemeClr val="bg1"/>
                </a:solidFill>
                <a:latin typeface="Arial" panose="020B0604020202020204" pitchFamily="34" charset="0"/>
                <a:cs typeface="Arial" panose="020B0604020202020204" pitchFamily="34" charset="0"/>
              </a:defRPr>
            </a:lvl1pPr>
          </a:lstStyle>
          <a:p>
            <a:r>
              <a:rPr lang="en-US" dirty="0"/>
              <a:t>Lesson Title</a:t>
            </a:r>
          </a:p>
        </p:txBody>
      </p:sp>
      <p:sp>
        <p:nvSpPr>
          <p:cNvPr id="20" name="Text Placeholder 19"/>
          <p:cNvSpPr>
            <a:spLocks noGrp="1"/>
          </p:cNvSpPr>
          <p:nvPr>
            <p:ph type="body" sz="quarter" idx="11" hasCustomPrompt="1"/>
          </p:nvPr>
        </p:nvSpPr>
        <p:spPr>
          <a:xfrm>
            <a:off x="3370402" y="4034789"/>
            <a:ext cx="2270008" cy="381000"/>
          </a:xfrm>
        </p:spPr>
        <p:txBody>
          <a:bodyPr numCol="1">
            <a:noAutofit/>
          </a:bodyPr>
          <a:lstStyle>
            <a:lvl1pPr marL="0" indent="0">
              <a:buNone/>
              <a:defRPr sz="2000" b="1" baseline="0">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Month, Day, Year</a:t>
            </a:r>
          </a:p>
        </p:txBody>
      </p:sp>
      <p:sp>
        <p:nvSpPr>
          <p:cNvPr id="21" name="Text Placeholder 19"/>
          <p:cNvSpPr>
            <a:spLocks noGrp="1"/>
          </p:cNvSpPr>
          <p:nvPr>
            <p:ph type="body" sz="quarter" idx="10" hasCustomPrompt="1"/>
          </p:nvPr>
        </p:nvSpPr>
        <p:spPr>
          <a:xfrm>
            <a:off x="396991" y="2504043"/>
            <a:ext cx="2700337" cy="381000"/>
          </a:xfrm>
        </p:spPr>
        <p:txBody>
          <a:bodyPr numCol="1">
            <a:noAutofit/>
          </a:bodyPr>
          <a:lstStyle>
            <a:lvl1pPr marL="0" indent="0">
              <a:buNone/>
              <a:defRPr sz="2000" b="1">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Day X</a:t>
            </a:r>
          </a:p>
        </p:txBody>
      </p:sp>
    </p:spTree>
    <p:extLst>
      <p:ext uri="{BB962C8B-B14F-4D97-AF65-F5344CB8AC3E}">
        <p14:creationId xmlns:p14="http://schemas.microsoft.com/office/powerpoint/2010/main" val="2810901884"/>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Blank">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17" name="Flowchart: Process 16"/>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p>
        </p:txBody>
      </p:sp>
      <p:sp>
        <p:nvSpPr>
          <p:cNvPr id="19" name="Title 1"/>
          <p:cNvSpPr txBox="1">
            <a:spLocks/>
          </p:cNvSpPr>
          <p:nvPr userDrawn="1"/>
        </p:nvSpPr>
        <p:spPr>
          <a:xfrm>
            <a:off x="1425286" y="3851911"/>
            <a:ext cx="6457950" cy="549087"/>
          </a:xfrm>
          <a:prstGeom prst="rect">
            <a:avLst/>
          </a:prstGeom>
        </p:spPr>
        <p:txBody>
          <a:bodyPr vert="horz" lIns="68580" tIns="34290" rIns="68580" bIns="34290" numCol="1"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US" sz="1800" b="1" i="1"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7" name="TextBox 6"/>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 - All Rights Reserved</a:t>
            </a:r>
          </a:p>
        </p:txBody>
      </p:sp>
      <p:sp>
        <p:nvSpPr>
          <p:cNvPr id="9" name="Title 15"/>
          <p:cNvSpPr>
            <a:spLocks noGrp="1"/>
          </p:cNvSpPr>
          <p:nvPr>
            <p:ph type="title" hasCustomPrompt="1"/>
          </p:nvPr>
        </p:nvSpPr>
        <p:spPr>
          <a:xfrm>
            <a:off x="390606" y="2953542"/>
            <a:ext cx="8229600" cy="871860"/>
          </a:xfrm>
        </p:spPr>
        <p:txBody>
          <a:bodyPr numCol="1">
            <a:normAutofit/>
          </a:bodyPr>
          <a:lstStyle>
            <a:lvl1pPr algn="l">
              <a:defRPr sz="4100" b="1" i="1">
                <a:solidFill>
                  <a:schemeClr val="bg1"/>
                </a:solidFill>
                <a:latin typeface="Arial" panose="020B0604020202020204" pitchFamily="34" charset="0"/>
                <a:cs typeface="Arial" panose="020B0604020202020204" pitchFamily="34" charset="0"/>
              </a:defRPr>
            </a:lvl1pPr>
          </a:lstStyle>
          <a:p>
            <a:r>
              <a:rPr lang="en-US" dirty="0"/>
              <a:t>Section Title</a:t>
            </a:r>
          </a:p>
        </p:txBody>
      </p:sp>
    </p:spTree>
    <p:extLst>
      <p:ext uri="{BB962C8B-B14F-4D97-AF65-F5344CB8AC3E}">
        <p14:creationId xmlns:p14="http://schemas.microsoft.com/office/powerpoint/2010/main" val="1045507780"/>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Flowchart: Process 9"/>
          <p:cNvSpPr/>
          <p:nvPr userDrawn="1"/>
        </p:nvSpPr>
        <p:spPr>
          <a:xfrm>
            <a:off x="-5871" y="6410337"/>
            <a:ext cx="9155741" cy="457748"/>
          </a:xfrm>
          <a:prstGeom prst="flowChartProcess">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8" name="Title 13"/>
          <p:cNvSpPr>
            <a:spLocks noGrp="1"/>
          </p:cNvSpPr>
          <p:nvPr>
            <p:ph type="title" hasCustomPrompt="1"/>
          </p:nvPr>
        </p:nvSpPr>
        <p:spPr>
          <a:xfrm>
            <a:off x="304800" y="0"/>
            <a:ext cx="5470526" cy="653854"/>
          </a:xfrm>
        </p:spPr>
        <p:txBody>
          <a:bodyPr numCol="1">
            <a:normAutofit/>
          </a:bodyPr>
          <a:lstStyle>
            <a:lvl1pPr algn="l">
              <a:defRPr sz="2400" b="1">
                <a:latin typeface="Arial" panose="020B0604020202020204" pitchFamily="34" charset="0"/>
                <a:cs typeface="Arial" panose="020B0604020202020204" pitchFamily="34" charset="0"/>
              </a:defRPr>
            </a:lvl1pPr>
          </a:lstStyle>
          <a:p>
            <a:pPr lvl="0"/>
            <a:r>
              <a:rPr lang="en-US" dirty="0"/>
              <a:t>Click to edit Master text styles</a:t>
            </a:r>
          </a:p>
        </p:txBody>
      </p:sp>
      <p:cxnSp>
        <p:nvCxnSpPr>
          <p:cNvPr id="9" name="Straight Connector 8"/>
          <p:cNvCxnSpPr/>
          <p:nvPr userDrawn="1"/>
        </p:nvCxnSpPr>
        <p:spPr>
          <a:xfrm>
            <a:off x="0" y="653854"/>
            <a:ext cx="9144000" cy="0"/>
          </a:xfrm>
          <a:prstGeom prst="line">
            <a:avLst/>
          </a:prstGeom>
          <a:ln w="412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9" name="TextBox 18"/>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 - All Rights Reserved</a:t>
            </a:r>
          </a:p>
        </p:txBody>
      </p:sp>
    </p:spTree>
    <p:extLst>
      <p:ext uri="{BB962C8B-B14F-4D97-AF65-F5344CB8AC3E}">
        <p14:creationId xmlns:p14="http://schemas.microsoft.com/office/powerpoint/2010/main" val="2916628995"/>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BF5700"/>
        </a:solidFill>
        <a:effectLst/>
      </p:bgPr>
    </p:bg>
    <p:spTree>
      <p:nvGrpSpPr>
        <p:cNvPr id="1" name=""/>
        <p:cNvGrpSpPr/>
        <p:nvPr/>
      </p:nvGrpSpPr>
      <p:grpSpPr>
        <a:xfrm>
          <a:off x="0" y="0"/>
          <a:ext cx="0" cy="0"/>
          <a:chOff x="0" y="0"/>
          <a:chExt cx="0" cy="0"/>
        </a:xfrm>
      </p:grpSpPr>
      <p:sp>
        <p:nvSpPr>
          <p:cNvPr id="8" name="Flowchart: Process 7"/>
          <p:cNvSpPr/>
          <p:nvPr userDrawn="1"/>
        </p:nvSpPr>
        <p:spPr>
          <a:xfrm flipV="1">
            <a:off x="426892" y="3691893"/>
            <a:ext cx="6888308" cy="4571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7" name="Title 1"/>
          <p:cNvSpPr txBox="1">
            <a:spLocks/>
          </p:cNvSpPr>
          <p:nvPr userDrawn="1"/>
        </p:nvSpPr>
        <p:spPr>
          <a:xfrm>
            <a:off x="426892" y="3963847"/>
            <a:ext cx="4678508" cy="453389"/>
          </a:xfrm>
          <a:prstGeom prst="rect">
            <a:avLst/>
          </a:prstGeom>
        </p:spPr>
        <p:txBody>
          <a:bodyPr vert="horz" lIns="68580" tIns="34290" rIns="68580" bIns="34290" numCol="1"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000" b="1" dirty="0">
                <a:solidFill>
                  <a:schemeClr val="bg1"/>
                </a:solidFill>
                <a:latin typeface="Arial" panose="020B0604020202020204" pitchFamily="34" charset="0"/>
                <a:ea typeface="Roboto" panose="02000000000000000000" pitchFamily="2" charset="0"/>
                <a:cs typeface="Arial" panose="020B0604020202020204" pitchFamily="34" charset="0"/>
              </a:rPr>
              <a:t>The Coding Bootcamp at UT Austin | </a:t>
            </a:r>
            <a:endParaRPr lang="en-US" sz="2000"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18" name="TextBox 17"/>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 - All Rights Reserved</a:t>
            </a:r>
          </a:p>
        </p:txBody>
      </p:sp>
      <p:sp>
        <p:nvSpPr>
          <p:cNvPr id="19" name="Title 15"/>
          <p:cNvSpPr>
            <a:spLocks noGrp="1"/>
          </p:cNvSpPr>
          <p:nvPr>
            <p:ph type="title" hasCustomPrompt="1"/>
          </p:nvPr>
        </p:nvSpPr>
        <p:spPr>
          <a:xfrm>
            <a:off x="390606" y="2953542"/>
            <a:ext cx="8229600" cy="871860"/>
          </a:xfrm>
        </p:spPr>
        <p:txBody>
          <a:bodyPr numCol="1">
            <a:normAutofit/>
          </a:bodyPr>
          <a:lstStyle>
            <a:lvl1pPr algn="l">
              <a:defRPr sz="4100" b="1" i="0" baseline="0">
                <a:solidFill>
                  <a:schemeClr val="bg1"/>
                </a:solidFill>
                <a:latin typeface="Arial" panose="020B0604020202020204" pitchFamily="34" charset="0"/>
                <a:cs typeface="Arial" panose="020B0604020202020204" pitchFamily="34" charset="0"/>
              </a:defRPr>
            </a:lvl1pPr>
          </a:lstStyle>
          <a:p>
            <a:r>
              <a:rPr lang="en-US" dirty="0"/>
              <a:t>Lesson Title</a:t>
            </a:r>
          </a:p>
        </p:txBody>
      </p:sp>
      <p:sp>
        <p:nvSpPr>
          <p:cNvPr id="20" name="Text Placeholder 19"/>
          <p:cNvSpPr>
            <a:spLocks noGrp="1"/>
          </p:cNvSpPr>
          <p:nvPr>
            <p:ph type="body" sz="quarter" idx="11" hasCustomPrompt="1"/>
          </p:nvPr>
        </p:nvSpPr>
        <p:spPr>
          <a:xfrm>
            <a:off x="4953000" y="4036236"/>
            <a:ext cx="2270008" cy="381000"/>
          </a:xfrm>
        </p:spPr>
        <p:txBody>
          <a:bodyPr numCol="1">
            <a:noAutofit/>
          </a:bodyPr>
          <a:lstStyle>
            <a:lvl1pPr marL="0" indent="0">
              <a:buNone/>
              <a:defRPr sz="1800" b="1" baseline="0">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Month, Day, Year</a:t>
            </a:r>
          </a:p>
        </p:txBody>
      </p:sp>
      <p:sp>
        <p:nvSpPr>
          <p:cNvPr id="21" name="Text Placeholder 19"/>
          <p:cNvSpPr>
            <a:spLocks noGrp="1"/>
          </p:cNvSpPr>
          <p:nvPr>
            <p:ph type="body" sz="quarter" idx="10" hasCustomPrompt="1"/>
          </p:nvPr>
        </p:nvSpPr>
        <p:spPr>
          <a:xfrm>
            <a:off x="396991" y="2504043"/>
            <a:ext cx="2700337" cy="381000"/>
          </a:xfrm>
        </p:spPr>
        <p:txBody>
          <a:bodyPr numCol="1">
            <a:noAutofit/>
          </a:bodyPr>
          <a:lstStyle>
            <a:lvl1pPr marL="0" indent="0">
              <a:buNone/>
              <a:defRPr sz="2000" b="1">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Day X</a:t>
            </a:r>
          </a:p>
        </p:txBody>
      </p:sp>
      <p:pic>
        <p:nvPicPr>
          <p:cNvPr id="9" name="Content Placeholder 8"/>
          <p:cNvPicPr>
            <a:picLocks noChangeAspect="1"/>
          </p:cNvPicPr>
          <p:nvPr userDrawn="1"/>
        </p:nvPicPr>
        <p:blipFill rotWithShape="1">
          <a:blip r:embed="rId2">
            <a:extLst>
              <a:ext uri="{28A0092B-C50C-407E-A947-70E740481C1C}">
                <a14:useLocalDpi xmlns:a14="http://schemas.microsoft.com/office/drawing/2010/main" val="0"/>
              </a:ext>
            </a:extLst>
          </a:blip>
          <a:srcRect t="10220"/>
          <a:stretch/>
        </p:blipFill>
        <p:spPr>
          <a:xfrm>
            <a:off x="0" y="0"/>
            <a:ext cx="9144000" cy="560977"/>
          </a:xfrm>
          <a:prstGeom prst="rect">
            <a:avLst/>
          </a:prstGeom>
        </p:spPr>
      </p:pic>
    </p:spTree>
    <p:extLst>
      <p:ext uri="{BB962C8B-B14F-4D97-AF65-F5344CB8AC3E}">
        <p14:creationId xmlns:p14="http://schemas.microsoft.com/office/powerpoint/2010/main" val="3407674425"/>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Blank">
    <p:bg>
      <p:bgPr>
        <a:solidFill>
          <a:srgbClr val="BF5700"/>
        </a:solidFill>
        <a:effectLst/>
      </p:bgPr>
    </p:bg>
    <p:spTree>
      <p:nvGrpSpPr>
        <p:cNvPr id="1" name=""/>
        <p:cNvGrpSpPr/>
        <p:nvPr/>
      </p:nvGrpSpPr>
      <p:grpSpPr>
        <a:xfrm>
          <a:off x="0" y="0"/>
          <a:ext cx="0" cy="0"/>
          <a:chOff x="0" y="0"/>
          <a:chExt cx="0" cy="0"/>
        </a:xfrm>
      </p:grpSpPr>
      <p:sp>
        <p:nvSpPr>
          <p:cNvPr id="17" name="Flowchart: Process 16"/>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p>
        </p:txBody>
      </p:sp>
      <p:sp>
        <p:nvSpPr>
          <p:cNvPr id="19" name="Title 1"/>
          <p:cNvSpPr txBox="1">
            <a:spLocks/>
          </p:cNvSpPr>
          <p:nvPr userDrawn="1"/>
        </p:nvSpPr>
        <p:spPr>
          <a:xfrm>
            <a:off x="1425286" y="3851911"/>
            <a:ext cx="6457950" cy="549087"/>
          </a:xfrm>
          <a:prstGeom prst="rect">
            <a:avLst/>
          </a:prstGeom>
        </p:spPr>
        <p:txBody>
          <a:bodyPr vert="horz" lIns="68580" tIns="34290" rIns="68580" bIns="34290" numCol="1"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US" sz="1800" b="1" i="1"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7" name="TextBox 6"/>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 - All Rights Reserved</a:t>
            </a:r>
          </a:p>
        </p:txBody>
      </p:sp>
      <p:sp>
        <p:nvSpPr>
          <p:cNvPr id="9" name="Title 15"/>
          <p:cNvSpPr>
            <a:spLocks noGrp="1"/>
          </p:cNvSpPr>
          <p:nvPr>
            <p:ph type="title" hasCustomPrompt="1"/>
          </p:nvPr>
        </p:nvSpPr>
        <p:spPr>
          <a:xfrm>
            <a:off x="390606" y="2953542"/>
            <a:ext cx="8229600" cy="871860"/>
          </a:xfrm>
        </p:spPr>
        <p:txBody>
          <a:bodyPr numCol="1">
            <a:normAutofit/>
          </a:bodyPr>
          <a:lstStyle>
            <a:lvl1pPr algn="l">
              <a:defRPr sz="4100" b="1" i="1">
                <a:solidFill>
                  <a:schemeClr val="bg1"/>
                </a:solidFill>
                <a:latin typeface="Arial" panose="020B0604020202020204" pitchFamily="34" charset="0"/>
                <a:cs typeface="Arial" panose="020B0604020202020204" pitchFamily="34" charset="0"/>
              </a:defRPr>
            </a:lvl1pPr>
          </a:lstStyle>
          <a:p>
            <a:r>
              <a:rPr lang="en-US" dirty="0"/>
              <a:t>Section Title</a:t>
            </a:r>
          </a:p>
        </p:txBody>
      </p:sp>
    </p:spTree>
    <p:extLst>
      <p:ext uri="{BB962C8B-B14F-4D97-AF65-F5344CB8AC3E}">
        <p14:creationId xmlns:p14="http://schemas.microsoft.com/office/powerpoint/2010/main" val="530890810"/>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Flowchart: Process 9"/>
          <p:cNvSpPr/>
          <p:nvPr userDrawn="1"/>
        </p:nvSpPr>
        <p:spPr>
          <a:xfrm>
            <a:off x="-5871" y="6410337"/>
            <a:ext cx="9155741" cy="457748"/>
          </a:xfrm>
          <a:prstGeom prst="flowChartProcess">
            <a:avLst/>
          </a:prstGeom>
          <a:solidFill>
            <a:srgbClr val="BF5700"/>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8" name="Title 13"/>
          <p:cNvSpPr>
            <a:spLocks noGrp="1"/>
          </p:cNvSpPr>
          <p:nvPr>
            <p:ph type="title" hasCustomPrompt="1"/>
          </p:nvPr>
        </p:nvSpPr>
        <p:spPr>
          <a:xfrm>
            <a:off x="304800" y="0"/>
            <a:ext cx="5470526" cy="653854"/>
          </a:xfrm>
        </p:spPr>
        <p:txBody>
          <a:bodyPr numCol="1">
            <a:normAutofit/>
          </a:bodyPr>
          <a:lstStyle>
            <a:lvl1pPr algn="l">
              <a:defRPr sz="2400" b="1">
                <a:latin typeface="Arial" panose="020B0604020202020204" pitchFamily="34" charset="0"/>
                <a:cs typeface="Arial" panose="020B0604020202020204" pitchFamily="34" charset="0"/>
              </a:defRPr>
            </a:lvl1pPr>
          </a:lstStyle>
          <a:p>
            <a:pPr lvl="0"/>
            <a:r>
              <a:rPr lang="en-US" dirty="0"/>
              <a:t>Click to edit Master text styles</a:t>
            </a:r>
          </a:p>
        </p:txBody>
      </p:sp>
      <p:cxnSp>
        <p:nvCxnSpPr>
          <p:cNvPr id="9" name="Straight Connector 8"/>
          <p:cNvCxnSpPr/>
          <p:nvPr userDrawn="1"/>
        </p:nvCxnSpPr>
        <p:spPr>
          <a:xfrm>
            <a:off x="0" y="653854"/>
            <a:ext cx="9144000" cy="0"/>
          </a:xfrm>
          <a:prstGeom prst="line">
            <a:avLst/>
          </a:prstGeom>
          <a:ln w="41275">
            <a:solidFill>
              <a:srgbClr val="BF5700"/>
            </a:solidFill>
          </a:ln>
        </p:spPr>
        <p:style>
          <a:lnRef idx="1">
            <a:schemeClr val="accent1"/>
          </a:lnRef>
          <a:fillRef idx="0">
            <a:schemeClr val="accent1"/>
          </a:fillRef>
          <a:effectRef idx="0">
            <a:schemeClr val="accent1"/>
          </a:effectRef>
          <a:fontRef idx="minor">
            <a:schemeClr val="tx1"/>
          </a:fontRef>
        </p:style>
      </p:cxnSp>
      <p:sp>
        <p:nvSpPr>
          <p:cNvPr id="19" name="TextBox 18"/>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 - All Rights Reserved</a:t>
            </a:r>
          </a:p>
        </p:txBody>
      </p:sp>
      <p:pic>
        <p:nvPicPr>
          <p:cNvPr id="6" name="Content Placeholder 8"/>
          <p:cNvPicPr>
            <a:picLocks noChangeAspect="1"/>
          </p:cNvPicPr>
          <p:nvPr userDrawn="1"/>
        </p:nvPicPr>
        <p:blipFill rotWithShape="1">
          <a:blip r:embed="rId2">
            <a:extLst>
              <a:ext uri="{28A0092B-C50C-407E-A947-70E740481C1C}">
                <a14:useLocalDpi xmlns:a14="http://schemas.microsoft.com/office/drawing/2010/main" val="0"/>
              </a:ext>
            </a:extLst>
          </a:blip>
          <a:srcRect l="73429" t="14129"/>
          <a:stretch/>
        </p:blipFill>
        <p:spPr>
          <a:xfrm>
            <a:off x="-5871" y="6400800"/>
            <a:ext cx="2179730" cy="481354"/>
          </a:xfrm>
          <a:prstGeom prst="rect">
            <a:avLst/>
          </a:prstGeom>
        </p:spPr>
      </p:pic>
    </p:spTree>
    <p:extLst>
      <p:ext uri="{BB962C8B-B14F-4D97-AF65-F5344CB8AC3E}">
        <p14:creationId xmlns:p14="http://schemas.microsoft.com/office/powerpoint/2010/main" val="3200898694"/>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1E4B87"/>
        </a:solidFill>
        <a:effectLst/>
      </p:bgPr>
    </p:bg>
    <p:spTree>
      <p:nvGrpSpPr>
        <p:cNvPr id="1" name=""/>
        <p:cNvGrpSpPr/>
        <p:nvPr/>
      </p:nvGrpSpPr>
      <p:grpSpPr>
        <a:xfrm>
          <a:off x="0" y="0"/>
          <a:ext cx="0" cy="0"/>
          <a:chOff x="0" y="0"/>
          <a:chExt cx="0" cy="0"/>
        </a:xfrm>
      </p:grpSpPr>
      <p:sp>
        <p:nvSpPr>
          <p:cNvPr id="8" name="Flowchart: Process 7"/>
          <p:cNvSpPr/>
          <p:nvPr userDrawn="1"/>
        </p:nvSpPr>
        <p:spPr>
          <a:xfrm flipV="1">
            <a:off x="426892" y="3691893"/>
            <a:ext cx="6888308" cy="4571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7" name="Title 1"/>
          <p:cNvSpPr txBox="1">
            <a:spLocks/>
          </p:cNvSpPr>
          <p:nvPr userDrawn="1"/>
        </p:nvSpPr>
        <p:spPr>
          <a:xfrm>
            <a:off x="426892" y="3963847"/>
            <a:ext cx="4678508" cy="453389"/>
          </a:xfrm>
          <a:prstGeom prst="rect">
            <a:avLst/>
          </a:prstGeom>
        </p:spPr>
        <p:txBody>
          <a:bodyPr vert="horz" lIns="68580" tIns="34290" rIns="68580" bIns="34290" numCol="1" rtlCol="0" anchor="ctr">
            <a:normAutofit fontScale="825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000" b="1" dirty="0">
                <a:solidFill>
                  <a:schemeClr val="bg1"/>
                </a:solidFill>
                <a:latin typeface="Arial" panose="020B0604020202020204" pitchFamily="34" charset="0"/>
                <a:ea typeface="Roboto" panose="02000000000000000000" pitchFamily="2" charset="0"/>
                <a:cs typeface="Arial" panose="020B0604020202020204" pitchFamily="34" charset="0"/>
              </a:rPr>
              <a:t>The Coding Bootcamp at UCLA Extension  |</a:t>
            </a:r>
            <a:endParaRPr lang="en-US" sz="2000"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18" name="TextBox 17"/>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 - All Rights Reserved</a:t>
            </a:r>
          </a:p>
        </p:txBody>
      </p:sp>
      <p:sp>
        <p:nvSpPr>
          <p:cNvPr id="19" name="Title 15"/>
          <p:cNvSpPr>
            <a:spLocks noGrp="1"/>
          </p:cNvSpPr>
          <p:nvPr>
            <p:ph type="title" hasCustomPrompt="1"/>
          </p:nvPr>
        </p:nvSpPr>
        <p:spPr>
          <a:xfrm>
            <a:off x="390606" y="2953542"/>
            <a:ext cx="8229600" cy="871860"/>
          </a:xfrm>
        </p:spPr>
        <p:txBody>
          <a:bodyPr numCol="1">
            <a:normAutofit/>
          </a:bodyPr>
          <a:lstStyle>
            <a:lvl1pPr algn="l">
              <a:defRPr sz="4100" b="1" i="0" baseline="0">
                <a:solidFill>
                  <a:schemeClr val="bg1"/>
                </a:solidFill>
                <a:latin typeface="Arial" panose="020B0604020202020204" pitchFamily="34" charset="0"/>
                <a:cs typeface="Arial" panose="020B0604020202020204" pitchFamily="34" charset="0"/>
              </a:defRPr>
            </a:lvl1pPr>
          </a:lstStyle>
          <a:p>
            <a:r>
              <a:rPr lang="en-US" dirty="0"/>
              <a:t>Lesson Title</a:t>
            </a:r>
          </a:p>
        </p:txBody>
      </p:sp>
      <p:sp>
        <p:nvSpPr>
          <p:cNvPr id="20" name="Text Placeholder 19"/>
          <p:cNvSpPr>
            <a:spLocks noGrp="1"/>
          </p:cNvSpPr>
          <p:nvPr>
            <p:ph type="body" sz="quarter" idx="11" hasCustomPrompt="1"/>
          </p:nvPr>
        </p:nvSpPr>
        <p:spPr>
          <a:xfrm>
            <a:off x="4953000" y="4000041"/>
            <a:ext cx="2270008" cy="381000"/>
          </a:xfrm>
        </p:spPr>
        <p:txBody>
          <a:bodyPr numCol="1">
            <a:noAutofit/>
          </a:bodyPr>
          <a:lstStyle>
            <a:lvl1pPr marL="0" indent="0">
              <a:buNone/>
              <a:defRPr sz="1700" b="1" baseline="0">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Month, Day, Year</a:t>
            </a:r>
          </a:p>
        </p:txBody>
      </p:sp>
      <p:sp>
        <p:nvSpPr>
          <p:cNvPr id="21" name="Text Placeholder 19"/>
          <p:cNvSpPr>
            <a:spLocks noGrp="1"/>
          </p:cNvSpPr>
          <p:nvPr>
            <p:ph type="body" sz="quarter" idx="10" hasCustomPrompt="1"/>
          </p:nvPr>
        </p:nvSpPr>
        <p:spPr>
          <a:xfrm>
            <a:off x="396991" y="2504043"/>
            <a:ext cx="2700337" cy="381000"/>
          </a:xfrm>
        </p:spPr>
        <p:txBody>
          <a:bodyPr numCol="1">
            <a:noAutofit/>
          </a:bodyPr>
          <a:lstStyle>
            <a:lvl1pPr marL="0" indent="0">
              <a:buNone/>
              <a:defRPr sz="2000" b="1">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Day X</a:t>
            </a:r>
          </a:p>
        </p:txBody>
      </p:sp>
      <p:sp>
        <p:nvSpPr>
          <p:cNvPr id="3" name="Rectangle 2"/>
          <p:cNvSpPr/>
          <p:nvPr userDrawn="1"/>
        </p:nvSpPr>
        <p:spPr>
          <a:xfrm>
            <a:off x="0" y="225480"/>
            <a:ext cx="9144000" cy="4803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pic>
        <p:nvPicPr>
          <p:cNvPr id="10" name="Picture 9"/>
          <p:cNvPicPr>
            <a:picLocks noChangeAspect="1"/>
          </p:cNvPicPr>
          <p:nvPr userDrawn="1"/>
        </p:nvPicPr>
        <p:blipFill>
          <a:blip r:embed="rId2"/>
          <a:stretch>
            <a:fillRect/>
          </a:stretch>
        </p:blipFill>
        <p:spPr>
          <a:xfrm>
            <a:off x="6629400" y="236355"/>
            <a:ext cx="2256037" cy="423421"/>
          </a:xfrm>
          <a:prstGeom prst="rect">
            <a:avLst/>
          </a:prstGeom>
        </p:spPr>
      </p:pic>
      <p:pic>
        <p:nvPicPr>
          <p:cNvPr id="4" name="Picture 3"/>
          <p:cNvPicPr>
            <a:picLocks noChangeAspect="1"/>
          </p:cNvPicPr>
          <p:nvPr userDrawn="1"/>
        </p:nvPicPr>
        <p:blipFill>
          <a:blip r:embed="rId3"/>
          <a:stretch>
            <a:fillRect/>
          </a:stretch>
        </p:blipFill>
        <p:spPr>
          <a:xfrm>
            <a:off x="390606" y="266411"/>
            <a:ext cx="2565400" cy="363308"/>
          </a:xfrm>
          <a:prstGeom prst="rect">
            <a:avLst/>
          </a:prstGeom>
        </p:spPr>
      </p:pic>
    </p:spTree>
    <p:extLst>
      <p:ext uri="{BB962C8B-B14F-4D97-AF65-F5344CB8AC3E}">
        <p14:creationId xmlns:p14="http://schemas.microsoft.com/office/powerpoint/2010/main" val="3364536880"/>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Blank">
    <p:bg>
      <p:bgPr>
        <a:solidFill>
          <a:srgbClr val="1E4B87"/>
        </a:solidFill>
        <a:effectLst/>
      </p:bgPr>
    </p:bg>
    <p:spTree>
      <p:nvGrpSpPr>
        <p:cNvPr id="1" name=""/>
        <p:cNvGrpSpPr/>
        <p:nvPr/>
      </p:nvGrpSpPr>
      <p:grpSpPr>
        <a:xfrm>
          <a:off x="0" y="0"/>
          <a:ext cx="0" cy="0"/>
          <a:chOff x="0" y="0"/>
          <a:chExt cx="0" cy="0"/>
        </a:xfrm>
      </p:grpSpPr>
      <p:sp>
        <p:nvSpPr>
          <p:cNvPr id="17" name="Flowchart: Process 16"/>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p>
        </p:txBody>
      </p:sp>
      <p:sp>
        <p:nvSpPr>
          <p:cNvPr id="19" name="Title 1"/>
          <p:cNvSpPr txBox="1">
            <a:spLocks/>
          </p:cNvSpPr>
          <p:nvPr userDrawn="1"/>
        </p:nvSpPr>
        <p:spPr>
          <a:xfrm>
            <a:off x="1425286" y="3851911"/>
            <a:ext cx="6457950" cy="549087"/>
          </a:xfrm>
          <a:prstGeom prst="rect">
            <a:avLst/>
          </a:prstGeom>
        </p:spPr>
        <p:txBody>
          <a:bodyPr vert="horz" lIns="68580" tIns="34290" rIns="68580" bIns="34290" numCol="1"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US" sz="1800" b="1" i="1"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7" name="TextBox 6"/>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 - All Rights Reserved</a:t>
            </a:r>
          </a:p>
        </p:txBody>
      </p:sp>
      <p:sp>
        <p:nvSpPr>
          <p:cNvPr id="9" name="Title 15"/>
          <p:cNvSpPr>
            <a:spLocks noGrp="1"/>
          </p:cNvSpPr>
          <p:nvPr>
            <p:ph type="title" hasCustomPrompt="1"/>
          </p:nvPr>
        </p:nvSpPr>
        <p:spPr>
          <a:xfrm>
            <a:off x="390606" y="2953542"/>
            <a:ext cx="8229600" cy="871860"/>
          </a:xfrm>
        </p:spPr>
        <p:txBody>
          <a:bodyPr numCol="1">
            <a:normAutofit/>
          </a:bodyPr>
          <a:lstStyle>
            <a:lvl1pPr algn="l">
              <a:defRPr sz="4100" b="1" i="1">
                <a:solidFill>
                  <a:schemeClr val="bg1"/>
                </a:solidFill>
                <a:latin typeface="Arial" panose="020B0604020202020204" pitchFamily="34" charset="0"/>
                <a:cs typeface="Arial" panose="020B0604020202020204" pitchFamily="34" charset="0"/>
              </a:defRPr>
            </a:lvl1pPr>
          </a:lstStyle>
          <a:p>
            <a:r>
              <a:rPr lang="en-US" dirty="0"/>
              <a:t>Section Title</a:t>
            </a:r>
          </a:p>
        </p:txBody>
      </p:sp>
    </p:spTree>
    <p:extLst>
      <p:ext uri="{BB962C8B-B14F-4D97-AF65-F5344CB8AC3E}">
        <p14:creationId xmlns:p14="http://schemas.microsoft.com/office/powerpoint/2010/main" val="223714059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Flowchart: Process 9"/>
          <p:cNvSpPr/>
          <p:nvPr userDrawn="1"/>
        </p:nvSpPr>
        <p:spPr>
          <a:xfrm>
            <a:off x="2514600" y="6410337"/>
            <a:ext cx="6635269" cy="457748"/>
          </a:xfrm>
          <a:prstGeom prst="flowChartProcess">
            <a:avLst/>
          </a:prstGeom>
          <a:solidFill>
            <a:srgbClr val="1E4B87"/>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8" name="Title 13"/>
          <p:cNvSpPr>
            <a:spLocks noGrp="1"/>
          </p:cNvSpPr>
          <p:nvPr>
            <p:ph type="title" hasCustomPrompt="1"/>
          </p:nvPr>
        </p:nvSpPr>
        <p:spPr>
          <a:xfrm>
            <a:off x="304800" y="0"/>
            <a:ext cx="5470526" cy="653854"/>
          </a:xfrm>
        </p:spPr>
        <p:txBody>
          <a:bodyPr numCol="1">
            <a:normAutofit/>
          </a:bodyPr>
          <a:lstStyle>
            <a:lvl1pPr algn="l">
              <a:defRPr sz="2400" b="1">
                <a:latin typeface="Arial" panose="020B0604020202020204" pitchFamily="34" charset="0"/>
                <a:cs typeface="Arial" panose="020B0604020202020204" pitchFamily="34" charset="0"/>
              </a:defRPr>
            </a:lvl1pPr>
          </a:lstStyle>
          <a:p>
            <a:pPr lvl="0"/>
            <a:r>
              <a:rPr lang="en-US" dirty="0"/>
              <a:t>Click to edit Master text styles</a:t>
            </a:r>
          </a:p>
        </p:txBody>
      </p:sp>
      <p:cxnSp>
        <p:nvCxnSpPr>
          <p:cNvPr id="9" name="Straight Connector 8"/>
          <p:cNvCxnSpPr/>
          <p:nvPr userDrawn="1"/>
        </p:nvCxnSpPr>
        <p:spPr>
          <a:xfrm>
            <a:off x="0" y="653854"/>
            <a:ext cx="9144000" cy="0"/>
          </a:xfrm>
          <a:prstGeom prst="line">
            <a:avLst/>
          </a:prstGeom>
          <a:ln w="41275">
            <a:solidFill>
              <a:srgbClr val="BF5700"/>
            </a:solidFill>
          </a:ln>
        </p:spPr>
        <p:style>
          <a:lnRef idx="1">
            <a:schemeClr val="accent1"/>
          </a:lnRef>
          <a:fillRef idx="0">
            <a:schemeClr val="accent1"/>
          </a:fillRef>
          <a:effectRef idx="0">
            <a:schemeClr val="accent1"/>
          </a:effectRef>
          <a:fontRef idx="minor">
            <a:schemeClr val="tx1"/>
          </a:fontRef>
        </p:style>
      </p:cxnSp>
      <p:sp>
        <p:nvSpPr>
          <p:cNvPr id="19" name="TextBox 18"/>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 - All Rights Reserved</a:t>
            </a:r>
          </a:p>
        </p:txBody>
      </p:sp>
      <p:pic>
        <p:nvPicPr>
          <p:cNvPr id="2" name="Picture 1"/>
          <p:cNvPicPr>
            <a:picLocks noChangeAspect="1"/>
          </p:cNvPicPr>
          <p:nvPr userDrawn="1"/>
        </p:nvPicPr>
        <p:blipFill>
          <a:blip r:embed="rId2"/>
          <a:stretch>
            <a:fillRect/>
          </a:stretch>
        </p:blipFill>
        <p:spPr>
          <a:xfrm>
            <a:off x="152400" y="6387213"/>
            <a:ext cx="2256037" cy="423421"/>
          </a:xfrm>
          <a:prstGeom prst="rect">
            <a:avLst/>
          </a:prstGeom>
        </p:spPr>
      </p:pic>
    </p:spTree>
    <p:extLst>
      <p:ext uri="{BB962C8B-B14F-4D97-AF65-F5344CB8AC3E}">
        <p14:creationId xmlns:p14="http://schemas.microsoft.com/office/powerpoint/2010/main" val="4055417425"/>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15" name="Rectangle 14"/>
          <p:cNvSpPr/>
          <p:nvPr userDrawn="1"/>
        </p:nvSpPr>
        <p:spPr>
          <a:xfrm>
            <a:off x="0" y="0"/>
            <a:ext cx="9144000" cy="6858000"/>
          </a:xfrm>
          <a:prstGeom prst="rect">
            <a:avLst/>
          </a:prstGeom>
          <a:solidFill>
            <a:srgbClr val="262626"/>
          </a:solidFill>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16" name="TextBox 15"/>
          <p:cNvSpPr txBox="1"/>
          <p:nvPr userDrawn="1"/>
        </p:nvSpPr>
        <p:spPr>
          <a:xfrm>
            <a:off x="533400" y="6531609"/>
            <a:ext cx="2787650" cy="215204"/>
          </a:xfrm>
          <a:prstGeom prst="rect">
            <a:avLst/>
          </a:prstGeom>
          <a:noFill/>
        </p:spPr>
        <p:txBody>
          <a:bodyPr wrap="square" numCol="1" rtlCol="0">
            <a:spAutoFit/>
          </a:bodyPr>
          <a:lstStyle/>
          <a:p>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 - All Rights Reserved</a:t>
            </a:r>
          </a:p>
        </p:txBody>
      </p:sp>
      <p:sp>
        <p:nvSpPr>
          <p:cNvPr id="17" name="Flowchart: Process 16"/>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p>
        </p:txBody>
      </p:sp>
      <p:sp>
        <p:nvSpPr>
          <p:cNvPr id="19" name="Title 1"/>
          <p:cNvSpPr txBox="1">
            <a:spLocks/>
          </p:cNvSpPr>
          <p:nvPr userDrawn="1"/>
        </p:nvSpPr>
        <p:spPr>
          <a:xfrm>
            <a:off x="1425286" y="3851911"/>
            <a:ext cx="6457950" cy="549087"/>
          </a:xfrm>
          <a:prstGeom prst="rect">
            <a:avLst/>
          </a:prstGeom>
        </p:spPr>
        <p:txBody>
          <a:bodyPr vert="horz" lIns="68580" tIns="34290" rIns="68580" bIns="34290" numCol="1"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US" sz="1800" b="1" i="1"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21" name="Title 15"/>
          <p:cNvSpPr>
            <a:spLocks noGrp="1"/>
          </p:cNvSpPr>
          <p:nvPr>
            <p:ph type="title" hasCustomPrompt="1"/>
          </p:nvPr>
        </p:nvSpPr>
        <p:spPr>
          <a:xfrm>
            <a:off x="390606" y="2953542"/>
            <a:ext cx="8229600" cy="871860"/>
          </a:xfrm>
        </p:spPr>
        <p:txBody>
          <a:bodyPr numCol="1">
            <a:normAutofit/>
          </a:bodyPr>
          <a:lstStyle>
            <a:lvl1pPr algn="l">
              <a:defRPr sz="4100" b="1" i="1">
                <a:solidFill>
                  <a:schemeClr val="bg1"/>
                </a:solidFill>
                <a:latin typeface="Arial" panose="020B0604020202020204" pitchFamily="34" charset="0"/>
                <a:cs typeface="Arial" panose="020B0604020202020204" pitchFamily="34" charset="0"/>
              </a:defRPr>
            </a:lvl1pPr>
          </a:lstStyle>
          <a:p>
            <a:r>
              <a:rPr lang="en-US" dirty="0"/>
              <a:t>Section Title</a:t>
            </a:r>
          </a:p>
        </p:txBody>
      </p:sp>
    </p:spTree>
    <p:extLst>
      <p:ext uri="{BB962C8B-B14F-4D97-AF65-F5344CB8AC3E}">
        <p14:creationId xmlns:p14="http://schemas.microsoft.com/office/powerpoint/2010/main" val="3061862005"/>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cxnSp>
        <p:nvCxnSpPr>
          <p:cNvPr id="12" name="Straight Connector 11"/>
          <p:cNvCxnSpPr/>
          <p:nvPr userDrawn="1"/>
        </p:nvCxnSpPr>
        <p:spPr>
          <a:xfrm>
            <a:off x="0" y="653854"/>
            <a:ext cx="9144000" cy="0"/>
          </a:xfrm>
          <a:prstGeom prst="line">
            <a:avLst/>
          </a:prstGeom>
          <a:ln w="41275">
            <a:solidFill>
              <a:srgbClr val="262626"/>
            </a:solidFill>
          </a:ln>
        </p:spPr>
        <p:style>
          <a:lnRef idx="1">
            <a:schemeClr val="accent1"/>
          </a:lnRef>
          <a:fillRef idx="0">
            <a:schemeClr val="accent1"/>
          </a:fillRef>
          <a:effectRef idx="0">
            <a:schemeClr val="accent1"/>
          </a:effectRef>
          <a:fontRef idx="minor">
            <a:schemeClr val="tx1"/>
          </a:fontRef>
        </p:style>
      </p:cxnSp>
      <p:sp>
        <p:nvSpPr>
          <p:cNvPr id="13" name="Flowchart: Process 12"/>
          <p:cNvSpPr/>
          <p:nvPr userDrawn="1"/>
        </p:nvSpPr>
        <p:spPr>
          <a:xfrm>
            <a:off x="-5871" y="6410337"/>
            <a:ext cx="9155741" cy="457748"/>
          </a:xfrm>
          <a:prstGeom prst="flowChartProcess">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4" name="TextBox 13"/>
          <p:cNvSpPr txBox="1"/>
          <p:nvPr userDrawn="1"/>
        </p:nvSpPr>
        <p:spPr>
          <a:xfrm>
            <a:off x="533400" y="6531609"/>
            <a:ext cx="2787650" cy="215204"/>
          </a:xfrm>
          <a:prstGeom prst="rect">
            <a:avLst/>
          </a:prstGeom>
          <a:noFill/>
        </p:spPr>
        <p:txBody>
          <a:bodyPr wrap="square" numCol="1" rtlCol="0">
            <a:spAutoFit/>
          </a:bodyPr>
          <a:lstStyle/>
          <a:p>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a:t>
            </a:r>
            <a:r>
              <a:rPr lang="en-US" sz="800" baseline="0" dirty="0">
                <a:solidFill>
                  <a:schemeClr val="bg1"/>
                </a:solidFill>
                <a:latin typeface="Arial" panose="020B0604020202020204" pitchFamily="34" charset="0"/>
                <a:ea typeface="Roboto" panose="02000000000000000000" pitchFamily="2"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 All Rights Reserved</a:t>
            </a:r>
          </a:p>
        </p:txBody>
      </p:sp>
      <p:grpSp>
        <p:nvGrpSpPr>
          <p:cNvPr id="15" name="Group 14"/>
          <p:cNvGrpSpPr/>
          <p:nvPr userDrawn="1"/>
        </p:nvGrpSpPr>
        <p:grpSpPr>
          <a:xfrm>
            <a:off x="5232359" y="6411723"/>
            <a:ext cx="3917511" cy="486919"/>
            <a:chOff x="0" y="0"/>
            <a:chExt cx="4827909" cy="600075"/>
          </a:xfrm>
        </p:grpSpPr>
        <p:pic>
          <p:nvPicPr>
            <p:cNvPr id="16" name="Content Placeholder 8"/>
            <p:cNvPicPr>
              <a:picLocks noChangeAspect="1"/>
            </p:cNvPicPr>
            <p:nvPr/>
          </p:nvPicPr>
          <p:blipFill rotWithShape="1">
            <a:blip r:embed="rId2">
              <a:extLst>
                <a:ext uri="{28A0092B-C50C-407E-A947-70E740481C1C}">
                  <a14:useLocalDpi xmlns:a14="http://schemas.microsoft.com/office/drawing/2010/main"/>
                </a:ext>
              </a:extLst>
            </a:blip>
            <a:srcRect l="39450"/>
            <a:stretch/>
          </p:blipFill>
          <p:spPr>
            <a:xfrm>
              <a:off x="496184" y="0"/>
              <a:ext cx="4331725" cy="600075"/>
            </a:xfrm>
            <a:prstGeom prst="rect">
              <a:avLst/>
            </a:prstGeom>
          </p:spPr>
        </p:pic>
        <p:pic>
          <p:nvPicPr>
            <p:cNvPr id="17" name="Content Placeholder 8"/>
            <p:cNvPicPr>
              <a:picLocks noChangeAspect="1"/>
            </p:cNvPicPr>
            <p:nvPr/>
          </p:nvPicPr>
          <p:blipFill rotWithShape="1">
            <a:blip r:embed="rId2">
              <a:extLst>
                <a:ext uri="{28A0092B-C50C-407E-A947-70E740481C1C}">
                  <a14:useLocalDpi xmlns:a14="http://schemas.microsoft.com/office/drawing/2010/main"/>
                </a:ext>
              </a:extLst>
            </a:blip>
            <a:srcRect r="92757"/>
            <a:stretch/>
          </p:blipFill>
          <p:spPr>
            <a:xfrm>
              <a:off x="0" y="0"/>
              <a:ext cx="518160" cy="600075"/>
            </a:xfrm>
            <a:prstGeom prst="rect">
              <a:avLst/>
            </a:prstGeom>
          </p:spPr>
        </p:pic>
      </p:grpSp>
      <p:sp>
        <p:nvSpPr>
          <p:cNvPr id="18" name="Title 13"/>
          <p:cNvSpPr>
            <a:spLocks noGrp="1"/>
          </p:cNvSpPr>
          <p:nvPr>
            <p:ph type="title" hasCustomPrompt="1"/>
          </p:nvPr>
        </p:nvSpPr>
        <p:spPr>
          <a:xfrm>
            <a:off x="304800" y="0"/>
            <a:ext cx="5470526" cy="653854"/>
          </a:xfrm>
        </p:spPr>
        <p:txBody>
          <a:bodyPr numCol="1">
            <a:normAutofit/>
          </a:bodyPr>
          <a:lstStyle>
            <a:lvl1pPr algn="l">
              <a:defRPr sz="2400" b="1">
                <a:latin typeface="Arial" panose="020B0604020202020204" pitchFamily="34" charset="0"/>
                <a:cs typeface="Arial" panose="020B0604020202020204" pitchFamily="34" charset="0"/>
              </a:defRPr>
            </a:lvl1pPr>
          </a:lstStyle>
          <a:p>
            <a:pPr lvl="0"/>
            <a:r>
              <a:rPr lang="en-US" dirty="0"/>
              <a:t>Click to edit Master text styles</a:t>
            </a:r>
          </a:p>
        </p:txBody>
      </p:sp>
    </p:spTree>
    <p:extLst>
      <p:ext uri="{BB962C8B-B14F-4D97-AF65-F5344CB8AC3E}">
        <p14:creationId xmlns:p14="http://schemas.microsoft.com/office/powerpoint/2010/main" val="422311764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9" name="Rectangle 8"/>
          <p:cNvSpPr/>
          <p:nvPr userDrawn="1"/>
        </p:nvSpPr>
        <p:spPr>
          <a:xfrm>
            <a:off x="0" y="0"/>
            <a:ext cx="9144000" cy="6858000"/>
          </a:xfrm>
          <a:prstGeom prst="rect">
            <a:avLst/>
          </a:prstGeom>
          <a:solidFill>
            <a:srgbClr val="1D1A36"/>
          </a:solidFill>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8" name="Flowchart: Process 7"/>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7" name="Title 1"/>
          <p:cNvSpPr txBox="1">
            <a:spLocks/>
          </p:cNvSpPr>
          <p:nvPr userDrawn="1"/>
        </p:nvSpPr>
        <p:spPr>
          <a:xfrm>
            <a:off x="426892" y="3962400"/>
            <a:ext cx="3535508" cy="453389"/>
          </a:xfrm>
          <a:prstGeom prst="rect">
            <a:avLst/>
          </a:prstGeom>
        </p:spPr>
        <p:txBody>
          <a:bodyPr vert="horz" lIns="68580" tIns="34290" rIns="68580" bIns="34290" numCol="1"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000" b="1" dirty="0" smtClean="0">
                <a:solidFill>
                  <a:schemeClr val="bg1"/>
                </a:solidFill>
                <a:latin typeface="Arial" panose="020B0604020202020204" pitchFamily="34" charset="0"/>
                <a:ea typeface="Roboto" panose="02000000000000000000" pitchFamily="2" charset="0"/>
                <a:cs typeface="Arial" panose="020B0604020202020204" pitchFamily="34" charset="0"/>
              </a:rPr>
              <a:t>The Coding Bootcamp |</a:t>
            </a:r>
            <a:endParaRPr lang="en-US" sz="2000"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18" name="TextBox 17"/>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a:t>
            </a:r>
            <a:r>
              <a:rPr lang="en-US" sz="800" dirty="0" smtClean="0">
                <a:solidFill>
                  <a:schemeClr val="bg1"/>
                </a:solidFill>
                <a:latin typeface="Arial" panose="020B0604020202020204" pitchFamily="34" charset="0"/>
                <a:ea typeface="Roboto" panose="02000000000000000000" pitchFamily="2" charset="0"/>
                <a:cs typeface="Arial" panose="020B0604020202020204" pitchFamily="34" charset="0"/>
              </a:rPr>
              <a:t>Coding Boot Camp -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All Rights Reserved</a:t>
            </a:r>
          </a:p>
        </p:txBody>
      </p:sp>
      <p:sp>
        <p:nvSpPr>
          <p:cNvPr id="19" name="Title 15"/>
          <p:cNvSpPr>
            <a:spLocks noGrp="1"/>
          </p:cNvSpPr>
          <p:nvPr>
            <p:ph type="title" hasCustomPrompt="1"/>
          </p:nvPr>
        </p:nvSpPr>
        <p:spPr>
          <a:xfrm>
            <a:off x="390606" y="2953542"/>
            <a:ext cx="8229600" cy="871860"/>
          </a:xfrm>
        </p:spPr>
        <p:txBody>
          <a:bodyPr numCol="1">
            <a:normAutofit/>
          </a:bodyPr>
          <a:lstStyle>
            <a:lvl1pPr algn="l">
              <a:defRPr sz="4100" b="1" i="0" baseline="0">
                <a:solidFill>
                  <a:schemeClr val="bg1"/>
                </a:solidFill>
                <a:latin typeface="Arial" panose="020B0604020202020204" pitchFamily="34" charset="0"/>
                <a:cs typeface="Arial" panose="020B0604020202020204" pitchFamily="34" charset="0"/>
              </a:defRPr>
            </a:lvl1pPr>
          </a:lstStyle>
          <a:p>
            <a:r>
              <a:rPr lang="en-US" dirty="0" smtClean="0"/>
              <a:t>Lesson Title</a:t>
            </a:r>
            <a:endParaRPr lang="en-US" dirty="0"/>
          </a:p>
        </p:txBody>
      </p:sp>
      <p:sp>
        <p:nvSpPr>
          <p:cNvPr id="20" name="Text Placeholder 19"/>
          <p:cNvSpPr>
            <a:spLocks noGrp="1"/>
          </p:cNvSpPr>
          <p:nvPr>
            <p:ph type="body" sz="quarter" idx="11" hasCustomPrompt="1"/>
          </p:nvPr>
        </p:nvSpPr>
        <p:spPr>
          <a:xfrm>
            <a:off x="3370402" y="4034789"/>
            <a:ext cx="2270008" cy="381000"/>
          </a:xfrm>
        </p:spPr>
        <p:txBody>
          <a:bodyPr numCol="1">
            <a:noAutofit/>
          </a:bodyPr>
          <a:lstStyle>
            <a:lvl1pPr marL="0" indent="0">
              <a:buNone/>
              <a:defRPr sz="2000" b="1" baseline="0">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smtClean="0"/>
              <a:t>Month, Day, Year</a:t>
            </a:r>
            <a:endParaRPr lang="en-US" dirty="0"/>
          </a:p>
        </p:txBody>
      </p:sp>
      <p:sp>
        <p:nvSpPr>
          <p:cNvPr id="21" name="Text Placeholder 19"/>
          <p:cNvSpPr>
            <a:spLocks noGrp="1"/>
          </p:cNvSpPr>
          <p:nvPr>
            <p:ph type="body" sz="quarter" idx="10" hasCustomPrompt="1"/>
          </p:nvPr>
        </p:nvSpPr>
        <p:spPr>
          <a:xfrm>
            <a:off x="396991" y="2504043"/>
            <a:ext cx="2700337" cy="381000"/>
          </a:xfrm>
        </p:spPr>
        <p:txBody>
          <a:bodyPr numCol="1">
            <a:noAutofit/>
          </a:bodyPr>
          <a:lstStyle>
            <a:lvl1pPr marL="0" indent="0">
              <a:buNone/>
              <a:defRPr sz="2000" b="1">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smtClean="0"/>
              <a:t>Day X</a:t>
            </a:r>
            <a:endParaRPr lang="en-US" dirty="0"/>
          </a:p>
        </p:txBody>
      </p:sp>
    </p:spTree>
    <p:extLst>
      <p:ext uri="{BB962C8B-B14F-4D97-AF65-F5344CB8AC3E}">
        <p14:creationId xmlns:p14="http://schemas.microsoft.com/office/powerpoint/2010/main" val="1224983736"/>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Blank">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6" name="Rectangle 5"/>
          <p:cNvSpPr/>
          <p:nvPr userDrawn="1"/>
        </p:nvSpPr>
        <p:spPr>
          <a:xfrm>
            <a:off x="0" y="0"/>
            <a:ext cx="9144000" cy="6858000"/>
          </a:xfrm>
          <a:prstGeom prst="rect">
            <a:avLst/>
          </a:prstGeom>
          <a:solidFill>
            <a:srgbClr val="1D1A36"/>
          </a:solidFill>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17" name="Flowchart: Process 16"/>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p>
        </p:txBody>
      </p:sp>
      <p:sp>
        <p:nvSpPr>
          <p:cNvPr id="19" name="Title 1"/>
          <p:cNvSpPr txBox="1">
            <a:spLocks/>
          </p:cNvSpPr>
          <p:nvPr userDrawn="1"/>
        </p:nvSpPr>
        <p:spPr>
          <a:xfrm>
            <a:off x="1425286" y="3851911"/>
            <a:ext cx="6457950" cy="549087"/>
          </a:xfrm>
          <a:prstGeom prst="rect">
            <a:avLst/>
          </a:prstGeom>
        </p:spPr>
        <p:txBody>
          <a:bodyPr vert="horz" lIns="68580" tIns="34290" rIns="68580" bIns="34290" numCol="1"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US" sz="1800" b="1" i="1"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7" name="TextBox 6"/>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a:t>
            </a:r>
            <a:r>
              <a:rPr lang="en-US" sz="800" dirty="0" smtClean="0">
                <a:solidFill>
                  <a:schemeClr val="bg1"/>
                </a:solidFill>
                <a:latin typeface="Arial" panose="020B0604020202020204" pitchFamily="34" charset="0"/>
                <a:ea typeface="Roboto" panose="02000000000000000000" pitchFamily="2" charset="0"/>
                <a:cs typeface="Arial" panose="020B0604020202020204" pitchFamily="34" charset="0"/>
              </a:rPr>
              <a:t>Coding Boot Camp -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All Rights Reserved</a:t>
            </a:r>
          </a:p>
        </p:txBody>
      </p:sp>
      <p:sp>
        <p:nvSpPr>
          <p:cNvPr id="9" name="Title 15"/>
          <p:cNvSpPr>
            <a:spLocks noGrp="1"/>
          </p:cNvSpPr>
          <p:nvPr>
            <p:ph type="title" hasCustomPrompt="1"/>
          </p:nvPr>
        </p:nvSpPr>
        <p:spPr>
          <a:xfrm>
            <a:off x="390606" y="2953542"/>
            <a:ext cx="8229600" cy="871860"/>
          </a:xfrm>
        </p:spPr>
        <p:txBody>
          <a:bodyPr numCol="1">
            <a:normAutofit/>
          </a:bodyPr>
          <a:lstStyle>
            <a:lvl1pPr algn="l">
              <a:defRPr sz="4100" b="1" i="1">
                <a:solidFill>
                  <a:schemeClr val="bg1"/>
                </a:solidFill>
                <a:latin typeface="Arial" panose="020B0604020202020204" pitchFamily="34" charset="0"/>
                <a:cs typeface="Arial" panose="020B0604020202020204"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310939067"/>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Flowchart: Process 5"/>
          <p:cNvSpPr/>
          <p:nvPr userDrawn="1"/>
        </p:nvSpPr>
        <p:spPr>
          <a:xfrm>
            <a:off x="0" y="6418964"/>
            <a:ext cx="9155741" cy="457748"/>
          </a:xfrm>
          <a:prstGeom prst="flowChartProcess">
            <a:avLst/>
          </a:prstGeom>
          <a:solidFill>
            <a:srgbClr val="1D1A36"/>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8" name="Title 13"/>
          <p:cNvSpPr>
            <a:spLocks noGrp="1"/>
          </p:cNvSpPr>
          <p:nvPr>
            <p:ph type="title" hasCustomPrompt="1"/>
          </p:nvPr>
        </p:nvSpPr>
        <p:spPr>
          <a:xfrm>
            <a:off x="304800" y="0"/>
            <a:ext cx="5470526" cy="653854"/>
          </a:xfrm>
        </p:spPr>
        <p:txBody>
          <a:bodyPr numCol="1">
            <a:normAutofit/>
          </a:bodyPr>
          <a:lstStyle>
            <a:lvl1pPr algn="l">
              <a:defRPr sz="2400" b="1">
                <a:latin typeface="Arial" panose="020B0604020202020204" pitchFamily="34" charset="0"/>
                <a:cs typeface="Arial" panose="020B0604020202020204" pitchFamily="34" charset="0"/>
              </a:defRPr>
            </a:lvl1pPr>
          </a:lstStyle>
          <a:p>
            <a:pPr lvl="0"/>
            <a:r>
              <a:rPr lang="en-US" dirty="0" smtClean="0"/>
              <a:t>Click to edit Master text styles</a:t>
            </a:r>
          </a:p>
        </p:txBody>
      </p:sp>
      <p:sp>
        <p:nvSpPr>
          <p:cNvPr id="19" name="TextBox 18"/>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a:t>
            </a:r>
            <a:r>
              <a:rPr lang="en-US" sz="800" dirty="0" smtClean="0">
                <a:solidFill>
                  <a:schemeClr val="bg1"/>
                </a:solidFill>
                <a:latin typeface="Arial" panose="020B0604020202020204" pitchFamily="34" charset="0"/>
                <a:ea typeface="Roboto" panose="02000000000000000000" pitchFamily="2" charset="0"/>
                <a:cs typeface="Arial" panose="020B0604020202020204" pitchFamily="34" charset="0"/>
              </a:rPr>
              <a:t>Coding Boot Camp -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All Rights Reserved</a:t>
            </a:r>
          </a:p>
        </p:txBody>
      </p:sp>
      <p:cxnSp>
        <p:nvCxnSpPr>
          <p:cNvPr id="7" name="Straight Connector 6"/>
          <p:cNvCxnSpPr/>
          <p:nvPr userDrawn="1"/>
        </p:nvCxnSpPr>
        <p:spPr>
          <a:xfrm>
            <a:off x="0" y="653854"/>
            <a:ext cx="9144000" cy="0"/>
          </a:xfrm>
          <a:prstGeom prst="line">
            <a:avLst/>
          </a:prstGeom>
          <a:ln w="41275">
            <a:solidFill>
              <a:srgbClr val="C8323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8728344"/>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892557842"/>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6" name="Picture 1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64080"/>
          </a:xfrm>
          <a:prstGeom prst="rect">
            <a:avLst/>
          </a:prstGeom>
        </p:spPr>
      </p:pic>
      <p:sp>
        <p:nvSpPr>
          <p:cNvPr id="8" name="Flowchart: Process 7"/>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7" name="Title 1"/>
          <p:cNvSpPr txBox="1">
            <a:spLocks/>
          </p:cNvSpPr>
          <p:nvPr userDrawn="1"/>
        </p:nvSpPr>
        <p:spPr>
          <a:xfrm>
            <a:off x="426892" y="3962400"/>
            <a:ext cx="3535508" cy="453389"/>
          </a:xfrm>
          <a:prstGeom prst="rect">
            <a:avLst/>
          </a:prstGeom>
        </p:spPr>
        <p:txBody>
          <a:bodyPr vert="horz" lIns="68580" tIns="34290" rIns="68580" bIns="34290" numCol="1"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000" b="1" dirty="0">
                <a:solidFill>
                  <a:schemeClr val="bg1"/>
                </a:solidFill>
                <a:latin typeface="Arial" panose="020B0604020202020204" pitchFamily="34" charset="0"/>
                <a:ea typeface="Roboto" panose="02000000000000000000" pitchFamily="2" charset="0"/>
                <a:cs typeface="Arial" panose="020B0604020202020204" pitchFamily="34" charset="0"/>
              </a:rPr>
              <a:t>Rutgers Coding Bootcamp |</a:t>
            </a:r>
            <a:endParaRPr lang="en-US" sz="2000"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18" name="TextBox 17"/>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 - All Rights Reserved</a:t>
            </a:r>
          </a:p>
        </p:txBody>
      </p:sp>
      <p:sp>
        <p:nvSpPr>
          <p:cNvPr id="19" name="Title 15"/>
          <p:cNvSpPr>
            <a:spLocks noGrp="1"/>
          </p:cNvSpPr>
          <p:nvPr>
            <p:ph type="title" hasCustomPrompt="1"/>
          </p:nvPr>
        </p:nvSpPr>
        <p:spPr>
          <a:xfrm>
            <a:off x="390606" y="2953542"/>
            <a:ext cx="8229600" cy="871860"/>
          </a:xfrm>
        </p:spPr>
        <p:txBody>
          <a:bodyPr numCol="1">
            <a:normAutofit/>
          </a:bodyPr>
          <a:lstStyle>
            <a:lvl1pPr algn="l">
              <a:defRPr sz="4100" b="1" i="0" baseline="0">
                <a:solidFill>
                  <a:schemeClr val="bg1"/>
                </a:solidFill>
                <a:latin typeface="Arial" panose="020B0604020202020204" pitchFamily="34" charset="0"/>
                <a:cs typeface="Arial" panose="020B0604020202020204" pitchFamily="34" charset="0"/>
              </a:defRPr>
            </a:lvl1pPr>
          </a:lstStyle>
          <a:p>
            <a:r>
              <a:rPr lang="en-US" dirty="0"/>
              <a:t>Lesson Title</a:t>
            </a:r>
          </a:p>
        </p:txBody>
      </p:sp>
      <p:sp>
        <p:nvSpPr>
          <p:cNvPr id="20" name="Text Placeholder 19"/>
          <p:cNvSpPr>
            <a:spLocks noGrp="1"/>
          </p:cNvSpPr>
          <p:nvPr>
            <p:ph type="body" sz="quarter" idx="11" hasCustomPrompt="1"/>
          </p:nvPr>
        </p:nvSpPr>
        <p:spPr>
          <a:xfrm>
            <a:off x="3962400" y="4037683"/>
            <a:ext cx="2270008" cy="381000"/>
          </a:xfrm>
        </p:spPr>
        <p:txBody>
          <a:bodyPr numCol="1">
            <a:noAutofit/>
          </a:bodyPr>
          <a:lstStyle>
            <a:lvl1pPr marL="0" indent="0">
              <a:buNone/>
              <a:defRPr sz="2000" b="1" baseline="0">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Month, Day, Year</a:t>
            </a:r>
          </a:p>
        </p:txBody>
      </p:sp>
      <p:sp>
        <p:nvSpPr>
          <p:cNvPr id="21" name="Text Placeholder 19"/>
          <p:cNvSpPr>
            <a:spLocks noGrp="1"/>
          </p:cNvSpPr>
          <p:nvPr>
            <p:ph type="body" sz="quarter" idx="10" hasCustomPrompt="1"/>
          </p:nvPr>
        </p:nvSpPr>
        <p:spPr>
          <a:xfrm>
            <a:off x="396991" y="2504043"/>
            <a:ext cx="2700337" cy="381000"/>
          </a:xfrm>
        </p:spPr>
        <p:txBody>
          <a:bodyPr numCol="1">
            <a:noAutofit/>
          </a:bodyPr>
          <a:lstStyle>
            <a:lvl1pPr marL="0" indent="0">
              <a:buNone/>
              <a:defRPr sz="2000" b="1">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Day X</a:t>
            </a:r>
          </a:p>
        </p:txBody>
      </p:sp>
    </p:spTree>
    <p:extLst>
      <p:ext uri="{BB962C8B-B14F-4D97-AF65-F5344CB8AC3E}">
        <p14:creationId xmlns:p14="http://schemas.microsoft.com/office/powerpoint/2010/main" val="2142028284"/>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64080"/>
          </a:xfrm>
          <a:prstGeom prst="rect">
            <a:avLst/>
          </a:prstGeom>
        </p:spPr>
      </p:pic>
      <p:sp>
        <p:nvSpPr>
          <p:cNvPr id="17" name="Flowchart: Process 16"/>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p>
        </p:txBody>
      </p:sp>
      <p:sp>
        <p:nvSpPr>
          <p:cNvPr id="19" name="Title 1"/>
          <p:cNvSpPr txBox="1">
            <a:spLocks/>
          </p:cNvSpPr>
          <p:nvPr userDrawn="1"/>
        </p:nvSpPr>
        <p:spPr>
          <a:xfrm>
            <a:off x="1425286" y="3851911"/>
            <a:ext cx="6457950" cy="549087"/>
          </a:xfrm>
          <a:prstGeom prst="rect">
            <a:avLst/>
          </a:prstGeom>
        </p:spPr>
        <p:txBody>
          <a:bodyPr vert="horz" lIns="68580" tIns="34290" rIns="68580" bIns="34290" numCol="1"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US" sz="1800" b="1" i="1"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7" name="TextBox 6"/>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 - All Rights Reserved</a:t>
            </a:r>
          </a:p>
        </p:txBody>
      </p:sp>
      <p:sp>
        <p:nvSpPr>
          <p:cNvPr id="9" name="Title 15"/>
          <p:cNvSpPr>
            <a:spLocks noGrp="1"/>
          </p:cNvSpPr>
          <p:nvPr>
            <p:ph type="title" hasCustomPrompt="1"/>
          </p:nvPr>
        </p:nvSpPr>
        <p:spPr>
          <a:xfrm>
            <a:off x="390606" y="2953542"/>
            <a:ext cx="8229600" cy="871860"/>
          </a:xfrm>
        </p:spPr>
        <p:txBody>
          <a:bodyPr numCol="1">
            <a:normAutofit/>
          </a:bodyPr>
          <a:lstStyle>
            <a:lvl1pPr algn="l">
              <a:defRPr sz="4100" b="1" i="1">
                <a:solidFill>
                  <a:schemeClr val="bg1"/>
                </a:solidFill>
                <a:latin typeface="Arial" panose="020B0604020202020204" pitchFamily="34" charset="0"/>
                <a:cs typeface="Arial" panose="020B0604020202020204" pitchFamily="34" charset="0"/>
              </a:defRPr>
            </a:lvl1pPr>
          </a:lstStyle>
          <a:p>
            <a:r>
              <a:rPr lang="en-US" dirty="0"/>
              <a:t>Section Title</a:t>
            </a:r>
          </a:p>
        </p:txBody>
      </p:sp>
    </p:spTree>
    <p:extLst>
      <p:ext uri="{BB962C8B-B14F-4D97-AF65-F5344CB8AC3E}">
        <p14:creationId xmlns:p14="http://schemas.microsoft.com/office/powerpoint/2010/main" val="205929742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6.xml"/><Relationship Id="rId4" Type="http://schemas.openxmlformats.org/officeDocument/2006/relationships/slideLayout" Target="../slideLayouts/slideLayout7.xml"/><Relationship Id="rId5" Type="http://schemas.openxmlformats.org/officeDocument/2006/relationships/theme" Target="../theme/theme2.xml"/><Relationship Id="rId1" Type="http://schemas.openxmlformats.org/officeDocument/2006/relationships/slideLayout" Target="../slideLayouts/slideLayout4.xml"/><Relationship Id="rId2" Type="http://schemas.openxmlformats.org/officeDocument/2006/relationships/slideLayout" Target="../slideLayouts/slideLayout5.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0.xml"/><Relationship Id="rId4" Type="http://schemas.openxmlformats.org/officeDocument/2006/relationships/theme" Target="../theme/theme3.xml"/><Relationship Id="rId1" Type="http://schemas.openxmlformats.org/officeDocument/2006/relationships/slideLayout" Target="../slideLayouts/slideLayout8.xml"/><Relationship Id="rId2" Type="http://schemas.openxmlformats.org/officeDocument/2006/relationships/slideLayout" Target="../slideLayouts/slideLayout9.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3.xml"/><Relationship Id="rId4" Type="http://schemas.openxmlformats.org/officeDocument/2006/relationships/theme" Target="../theme/theme4.xml"/><Relationship Id="rId1" Type="http://schemas.openxmlformats.org/officeDocument/2006/relationships/slideLayout" Target="../slideLayouts/slideLayout11.xml"/><Relationship Id="rId2" Type="http://schemas.openxmlformats.org/officeDocument/2006/relationships/slideLayout" Target="../slideLayouts/slideLayout12.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16.xml"/><Relationship Id="rId4" Type="http://schemas.openxmlformats.org/officeDocument/2006/relationships/theme" Target="../theme/theme5.xml"/><Relationship Id="rId1" Type="http://schemas.openxmlformats.org/officeDocument/2006/relationships/slideLayout" Target="../slideLayouts/slideLayout14.xml"/><Relationship Id="rId2" Type="http://schemas.openxmlformats.org/officeDocument/2006/relationships/slideLayout" Target="../slideLayouts/slideLayout15.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19.xml"/><Relationship Id="rId4" Type="http://schemas.openxmlformats.org/officeDocument/2006/relationships/theme" Target="../theme/theme6.xml"/><Relationship Id="rId1" Type="http://schemas.openxmlformats.org/officeDocument/2006/relationships/slideLayout" Target="../slideLayouts/slideLayout17.xml"/><Relationship Id="rId2"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numCol="1" rtlCol="0" anchor="ctr">
            <a:normAutofit/>
          </a:bodyPr>
          <a:lstStyle/>
          <a:p>
            <a:r>
              <a:rPr lang="en-US"/>
              <a:t>Click to edit Master title style</a:t>
            </a:r>
          </a:p>
        </p:txBody>
      </p:sp>
      <p:sp>
        <p:nvSpPr>
          <p:cNvPr id="3" name="Text Placeholder 2"/>
          <p:cNvSpPr>
            <a:spLocks noGrp="1"/>
          </p:cNvSpPr>
          <p:nvPr>
            <p:ph type="body" idx="1"/>
          </p:nvPr>
        </p:nvSpPr>
        <p:spPr>
          <a:xfrm>
            <a:off x="457200" y="1600202"/>
            <a:ext cx="8229600" cy="4525963"/>
          </a:xfrm>
          <a:prstGeom prst="rect">
            <a:avLst/>
          </a:prstGeom>
        </p:spPr>
        <p:txBody>
          <a:bodyPr vert="horz" lIns="91440" tIns="45720" rIns="91440" bIns="45720" numCol="1"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2"/>
            <a:ext cx="2133600" cy="365125"/>
          </a:xfrm>
          <a:prstGeom prst="rect">
            <a:avLst/>
          </a:prstGeom>
        </p:spPr>
        <p:txBody>
          <a:bodyPr vert="horz" lIns="91440" tIns="45720" rIns="91440" bIns="45720" numCol="1" rtlCol="0" anchor="ctr"/>
          <a:lstStyle>
            <a:lvl1pPr algn="l">
              <a:defRPr sz="900">
                <a:solidFill>
                  <a:schemeClr val="tx1">
                    <a:tint val="75000"/>
                  </a:schemeClr>
                </a:solidFill>
              </a:defRPr>
            </a:lvl1pPr>
          </a:lstStyle>
          <a:p>
            <a:fld id="{06F2DAE4-C87D-464C-8529-C68309DD1CFC}" type="datetimeFigureOut">
              <a:rPr lang="en-US" smtClean="0"/>
              <a:t>1/23/17</a:t>
            </a:fld>
            <a:endParaRPr lang="en-US"/>
          </a:p>
        </p:txBody>
      </p:sp>
      <p:sp>
        <p:nvSpPr>
          <p:cNvPr id="5" name="Footer Placeholder 4"/>
          <p:cNvSpPr>
            <a:spLocks noGrp="1"/>
          </p:cNvSpPr>
          <p:nvPr>
            <p:ph type="ftr" sz="quarter" idx="3"/>
          </p:nvPr>
        </p:nvSpPr>
        <p:spPr>
          <a:xfrm>
            <a:off x="3124200" y="6356352"/>
            <a:ext cx="2895600" cy="365125"/>
          </a:xfrm>
          <a:prstGeom prst="rect">
            <a:avLst/>
          </a:prstGeom>
        </p:spPr>
        <p:txBody>
          <a:bodyPr vert="horz" lIns="91440" tIns="45720" rIns="91440" bIns="45720" numCol="1"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2"/>
            <a:ext cx="2133600" cy="365125"/>
          </a:xfrm>
          <a:prstGeom prst="rect">
            <a:avLst/>
          </a:prstGeom>
        </p:spPr>
        <p:txBody>
          <a:bodyPr vert="horz" lIns="91440" tIns="45720" rIns="91440" bIns="45720" numCol="1" rtlCol="0" anchor="ctr"/>
          <a:lstStyle>
            <a:lvl1pPr algn="r">
              <a:defRPr sz="900">
                <a:solidFill>
                  <a:schemeClr val="tx1">
                    <a:tint val="75000"/>
                  </a:schemeClr>
                </a:solidFill>
              </a:defRPr>
            </a:lvl1pPr>
          </a:lstStyle>
          <a:p>
            <a:fld id="{A293EFAE-FD48-41B9-84A3-494A8D6694C5}" type="slidenum">
              <a:rPr lang="en-US" smtClean="0"/>
              <a:t>‹#›</a:t>
            </a:fld>
            <a:endParaRPr lang="en-US"/>
          </a:p>
        </p:txBody>
      </p:sp>
    </p:spTree>
    <p:extLst>
      <p:ext uri="{BB962C8B-B14F-4D97-AF65-F5344CB8AC3E}">
        <p14:creationId xmlns:p14="http://schemas.microsoft.com/office/powerpoint/2010/main" val="3455678118"/>
      </p:ext>
    </p:extLst>
  </p:cSld>
  <p:clrMap bg1="lt1" tx1="dk1" bg2="lt2" tx2="dk2" accent1="accent1" accent2="accent2" accent3="accent3" accent4="accent4" accent5="accent5" accent6="accent6" hlink="hlink" folHlink="folHlink"/>
  <p:sldLayoutIdLst>
    <p:sldLayoutId id="2147483648" r:id="rId1"/>
    <p:sldLayoutId id="2147483649" r:id="rId2"/>
    <p:sldLayoutId id="2147483650" r:id="rId3"/>
  </p:sldLayoutIdLst>
  <p:transition>
    <p:fade/>
  </p:transition>
  <p:txStyles>
    <p:titleStyle>
      <a:lvl1pPr algn="ctr" defTabSz="685800" rtl="0" eaLnBrk="1" latinLnBrk="0" hangingPunct="1">
        <a:spcBef>
          <a:spcPct val="0"/>
        </a:spcBef>
        <a:buNone/>
        <a:defRPr sz="3300" kern="1200">
          <a:solidFill>
            <a:schemeClr val="tx1"/>
          </a:solidFill>
          <a:latin typeface="+mj-lt"/>
          <a:ea typeface="+mj-ea"/>
          <a:cs typeface="+mj-cs"/>
        </a:defRPr>
      </a:lvl1pPr>
    </p:titleStyle>
    <p:body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5"/>
            <a:ext cx="7886700" cy="1325563"/>
          </a:xfrm>
          <a:prstGeom prst="rect">
            <a:avLst/>
          </a:prstGeom>
        </p:spPr>
        <p:txBody>
          <a:bodyPr vert="horz" lIns="91440" tIns="45720" rIns="91440" bIns="45720" numCol="1"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numCol="1"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28650" y="6356350"/>
            <a:ext cx="2057400" cy="365125"/>
          </a:xfrm>
          <a:prstGeom prst="rect">
            <a:avLst/>
          </a:prstGeom>
        </p:spPr>
        <p:txBody>
          <a:bodyPr vert="horz" lIns="91440" tIns="45720" rIns="91440" bIns="45720" numCol="1" rtlCol="0" anchor="ctr"/>
          <a:lstStyle>
            <a:lvl1pPr algn="l">
              <a:defRPr sz="1200">
                <a:solidFill>
                  <a:schemeClr val="tx1">
                    <a:tint val="75000"/>
                  </a:schemeClr>
                </a:solidFill>
              </a:defRPr>
            </a:lvl1pPr>
          </a:lstStyle>
          <a:p>
            <a:fld id="{B65C9255-9F07-4181-9AD2-897FFC0A3B7E}" type="datetimeFigureOut">
              <a:rPr lang="en-US" smtClean="0"/>
              <a:t>1/23/17</a:t>
            </a:fld>
            <a:endParaRPr lang="en-US"/>
          </a:p>
        </p:txBody>
      </p:sp>
      <p:sp>
        <p:nvSpPr>
          <p:cNvPr id="5" name="Footer Placeholder 4"/>
          <p:cNvSpPr>
            <a:spLocks noGrp="1"/>
          </p:cNvSpPr>
          <p:nvPr>
            <p:ph type="ftr" sz="quarter" idx="3"/>
          </p:nvPr>
        </p:nvSpPr>
        <p:spPr>
          <a:xfrm>
            <a:off x="3028950" y="6356350"/>
            <a:ext cx="3086100" cy="365125"/>
          </a:xfrm>
          <a:prstGeom prst="rect">
            <a:avLst/>
          </a:prstGeom>
        </p:spPr>
        <p:txBody>
          <a:bodyPr vert="horz" lIns="91440" tIns="45720" rIns="91440" bIns="45720" numCol="1"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0"/>
            <a:ext cx="2057400" cy="365125"/>
          </a:xfrm>
          <a:prstGeom prst="rect">
            <a:avLst/>
          </a:prstGeom>
        </p:spPr>
        <p:txBody>
          <a:bodyPr vert="horz" lIns="91440" tIns="45720" rIns="91440" bIns="45720" numCol="1" rtlCol="0" anchor="ctr"/>
          <a:lstStyle>
            <a:lvl1pPr algn="r">
              <a:defRPr sz="1200">
                <a:solidFill>
                  <a:schemeClr val="tx1">
                    <a:tint val="75000"/>
                  </a:schemeClr>
                </a:solidFill>
              </a:defRPr>
            </a:lvl1pPr>
          </a:lstStyle>
          <a:p>
            <a:fld id="{48538348-225F-4A43-A9B7-C9ABE3CA2066}" type="slidenum">
              <a:rPr lang="en-US" smtClean="0"/>
              <a:t>‹#›</a:t>
            </a:fld>
            <a:endParaRPr lang="en-US"/>
          </a:p>
        </p:txBody>
      </p:sp>
    </p:spTree>
    <p:extLst>
      <p:ext uri="{BB962C8B-B14F-4D97-AF65-F5344CB8AC3E}">
        <p14:creationId xmlns:p14="http://schemas.microsoft.com/office/powerpoint/2010/main" val="1234816427"/>
      </p:ext>
    </p:extLst>
  </p:cSld>
  <p:clrMap bg1="lt1" tx1="dk1" bg2="lt2" tx2="dk2" accent1="accent1" accent2="accent2" accent3="accent3" accent4="accent4" accent5="accent5" accent6="accent6" hlink="hlink" folHlink="folHlink"/>
  <p:sldLayoutIdLst>
    <p:sldLayoutId id="2147483651" r:id="rId1"/>
    <p:sldLayoutId id="2147483652" r:id="rId2"/>
    <p:sldLayoutId id="2147483653" r:id="rId3"/>
    <p:sldLayoutId id="2147483654" r:id="rId4"/>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5"/>
            <a:ext cx="7886700" cy="1325563"/>
          </a:xfrm>
          <a:prstGeom prst="rect">
            <a:avLst/>
          </a:prstGeom>
        </p:spPr>
        <p:txBody>
          <a:bodyPr vert="horz" lIns="91440" tIns="45720" rIns="91440" bIns="45720" numCol="1"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numCol="1"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0"/>
            <a:ext cx="2057400" cy="365125"/>
          </a:xfrm>
          <a:prstGeom prst="rect">
            <a:avLst/>
          </a:prstGeom>
        </p:spPr>
        <p:txBody>
          <a:bodyPr vert="horz" lIns="91440" tIns="45720" rIns="91440" bIns="45720" numCol="1" rtlCol="0" anchor="ctr"/>
          <a:lstStyle>
            <a:lvl1pPr algn="l">
              <a:defRPr sz="1200">
                <a:solidFill>
                  <a:schemeClr val="tx1">
                    <a:tint val="75000"/>
                  </a:schemeClr>
                </a:solidFill>
              </a:defRPr>
            </a:lvl1pPr>
          </a:lstStyle>
          <a:p>
            <a:fld id="{B65C9255-9F07-4181-9AD2-897FFC0A3B7E}" type="datetimeFigureOut">
              <a:rPr lang="en-US" smtClean="0"/>
              <a:t>1/23/17</a:t>
            </a:fld>
            <a:endParaRPr lang="en-US"/>
          </a:p>
        </p:txBody>
      </p:sp>
      <p:sp>
        <p:nvSpPr>
          <p:cNvPr id="5" name="Footer Placeholder 4"/>
          <p:cNvSpPr>
            <a:spLocks noGrp="1"/>
          </p:cNvSpPr>
          <p:nvPr>
            <p:ph type="ftr" sz="quarter" idx="3"/>
          </p:nvPr>
        </p:nvSpPr>
        <p:spPr>
          <a:xfrm>
            <a:off x="3028950" y="6356350"/>
            <a:ext cx="3086100" cy="365125"/>
          </a:xfrm>
          <a:prstGeom prst="rect">
            <a:avLst/>
          </a:prstGeom>
        </p:spPr>
        <p:txBody>
          <a:bodyPr vert="horz" lIns="91440" tIns="45720" rIns="91440" bIns="45720" numCol="1"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0"/>
            <a:ext cx="2057400" cy="365125"/>
          </a:xfrm>
          <a:prstGeom prst="rect">
            <a:avLst/>
          </a:prstGeom>
        </p:spPr>
        <p:txBody>
          <a:bodyPr vert="horz" lIns="91440" tIns="45720" rIns="91440" bIns="45720" numCol="1" rtlCol="0" anchor="ctr"/>
          <a:lstStyle>
            <a:lvl1pPr algn="r">
              <a:defRPr sz="1200">
                <a:solidFill>
                  <a:schemeClr val="tx1">
                    <a:tint val="75000"/>
                  </a:schemeClr>
                </a:solidFill>
              </a:defRPr>
            </a:lvl1pPr>
          </a:lstStyle>
          <a:p>
            <a:fld id="{48538348-225F-4A43-A9B7-C9ABE3CA2066}" type="slidenum">
              <a:rPr lang="en-US" smtClean="0"/>
              <a:t>‹#›</a:t>
            </a:fld>
            <a:endParaRPr lang="en-US"/>
          </a:p>
        </p:txBody>
      </p:sp>
    </p:spTree>
    <p:extLst>
      <p:ext uri="{BB962C8B-B14F-4D97-AF65-F5344CB8AC3E}">
        <p14:creationId xmlns:p14="http://schemas.microsoft.com/office/powerpoint/2010/main" val="587565515"/>
      </p:ext>
    </p:extLst>
  </p:cSld>
  <p:clrMap bg1="lt1" tx1="dk1" bg2="lt2" tx2="dk2" accent1="accent1" accent2="accent2" accent3="accent3" accent4="accent4" accent5="accent5" accent6="accent6" hlink="hlink" folHlink="folHlink"/>
  <p:sldLayoutIdLst>
    <p:sldLayoutId id="2147483655" r:id="rId1"/>
    <p:sldLayoutId id="2147483656" r:id="rId2"/>
    <p:sldLayoutId id="2147483657"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5"/>
            <a:ext cx="7886700" cy="1325563"/>
          </a:xfrm>
          <a:prstGeom prst="rect">
            <a:avLst/>
          </a:prstGeom>
        </p:spPr>
        <p:txBody>
          <a:bodyPr vert="horz" lIns="91440" tIns="45720" rIns="91440" bIns="45720" numCol="1"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numCol="1"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0"/>
            <a:ext cx="2057400" cy="365125"/>
          </a:xfrm>
          <a:prstGeom prst="rect">
            <a:avLst/>
          </a:prstGeom>
        </p:spPr>
        <p:txBody>
          <a:bodyPr vert="horz" lIns="91440" tIns="45720" rIns="91440" bIns="45720" numCol="1" rtlCol="0" anchor="ctr"/>
          <a:lstStyle>
            <a:lvl1pPr algn="l">
              <a:defRPr sz="1200">
                <a:solidFill>
                  <a:schemeClr val="tx1">
                    <a:tint val="75000"/>
                  </a:schemeClr>
                </a:solidFill>
              </a:defRPr>
            </a:lvl1pPr>
          </a:lstStyle>
          <a:p>
            <a:fld id="{B65C9255-9F07-4181-9AD2-897FFC0A3B7E}" type="datetimeFigureOut">
              <a:rPr lang="en-US" smtClean="0"/>
              <a:t>1/23/17</a:t>
            </a:fld>
            <a:endParaRPr lang="en-US"/>
          </a:p>
        </p:txBody>
      </p:sp>
      <p:sp>
        <p:nvSpPr>
          <p:cNvPr id="5" name="Footer Placeholder 4"/>
          <p:cNvSpPr>
            <a:spLocks noGrp="1"/>
          </p:cNvSpPr>
          <p:nvPr>
            <p:ph type="ftr" sz="quarter" idx="3"/>
          </p:nvPr>
        </p:nvSpPr>
        <p:spPr>
          <a:xfrm>
            <a:off x="3028950" y="6356350"/>
            <a:ext cx="3086100" cy="365125"/>
          </a:xfrm>
          <a:prstGeom prst="rect">
            <a:avLst/>
          </a:prstGeom>
        </p:spPr>
        <p:txBody>
          <a:bodyPr vert="horz" lIns="91440" tIns="45720" rIns="91440" bIns="45720" numCol="1"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0"/>
            <a:ext cx="2057400" cy="365125"/>
          </a:xfrm>
          <a:prstGeom prst="rect">
            <a:avLst/>
          </a:prstGeom>
        </p:spPr>
        <p:txBody>
          <a:bodyPr vert="horz" lIns="91440" tIns="45720" rIns="91440" bIns="45720" numCol="1" rtlCol="0" anchor="ctr"/>
          <a:lstStyle>
            <a:lvl1pPr algn="r">
              <a:defRPr sz="1200">
                <a:solidFill>
                  <a:schemeClr val="tx1">
                    <a:tint val="75000"/>
                  </a:schemeClr>
                </a:solidFill>
              </a:defRPr>
            </a:lvl1pPr>
          </a:lstStyle>
          <a:p>
            <a:fld id="{48538348-225F-4A43-A9B7-C9ABE3CA2066}" type="slidenum">
              <a:rPr lang="en-US" smtClean="0"/>
              <a:t>‹#›</a:t>
            </a:fld>
            <a:endParaRPr lang="en-US"/>
          </a:p>
        </p:txBody>
      </p:sp>
    </p:spTree>
    <p:extLst>
      <p:ext uri="{BB962C8B-B14F-4D97-AF65-F5344CB8AC3E}">
        <p14:creationId xmlns:p14="http://schemas.microsoft.com/office/powerpoint/2010/main" val="1108297178"/>
      </p:ext>
    </p:extLst>
  </p:cSld>
  <p:clrMap bg1="lt1" tx1="dk1" bg2="lt2" tx2="dk2" accent1="accent1" accent2="accent2" accent3="accent3" accent4="accent4" accent5="accent5" accent6="accent6" hlink="hlink" folHlink="folHlink"/>
  <p:sldLayoutIdLst>
    <p:sldLayoutId id="2147483658" r:id="rId1"/>
    <p:sldLayoutId id="2147483659" r:id="rId2"/>
    <p:sldLayoutId id="2147483660"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5"/>
            <a:ext cx="7886700" cy="1325563"/>
          </a:xfrm>
          <a:prstGeom prst="rect">
            <a:avLst/>
          </a:prstGeom>
        </p:spPr>
        <p:txBody>
          <a:bodyPr vert="horz" lIns="91440" tIns="45720" rIns="91440" bIns="45720" numCol="1"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numCol="1"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0"/>
            <a:ext cx="2057400" cy="365125"/>
          </a:xfrm>
          <a:prstGeom prst="rect">
            <a:avLst/>
          </a:prstGeom>
        </p:spPr>
        <p:txBody>
          <a:bodyPr vert="horz" lIns="91440" tIns="45720" rIns="91440" bIns="45720" numCol="1" rtlCol="0" anchor="ctr"/>
          <a:lstStyle>
            <a:lvl1pPr algn="l">
              <a:defRPr sz="1200">
                <a:solidFill>
                  <a:schemeClr val="tx1">
                    <a:tint val="75000"/>
                  </a:schemeClr>
                </a:solidFill>
              </a:defRPr>
            </a:lvl1pPr>
          </a:lstStyle>
          <a:p>
            <a:fld id="{B65C9255-9F07-4181-9AD2-897FFC0A3B7E}" type="datetimeFigureOut">
              <a:rPr lang="en-US" smtClean="0"/>
              <a:t>1/23/17</a:t>
            </a:fld>
            <a:endParaRPr lang="en-US"/>
          </a:p>
        </p:txBody>
      </p:sp>
      <p:sp>
        <p:nvSpPr>
          <p:cNvPr id="5" name="Footer Placeholder 4"/>
          <p:cNvSpPr>
            <a:spLocks noGrp="1"/>
          </p:cNvSpPr>
          <p:nvPr>
            <p:ph type="ftr" sz="quarter" idx="3"/>
          </p:nvPr>
        </p:nvSpPr>
        <p:spPr>
          <a:xfrm>
            <a:off x="3028950" y="6356350"/>
            <a:ext cx="3086100" cy="365125"/>
          </a:xfrm>
          <a:prstGeom prst="rect">
            <a:avLst/>
          </a:prstGeom>
        </p:spPr>
        <p:txBody>
          <a:bodyPr vert="horz" lIns="91440" tIns="45720" rIns="91440" bIns="45720" numCol="1"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0"/>
            <a:ext cx="2057400" cy="365125"/>
          </a:xfrm>
          <a:prstGeom prst="rect">
            <a:avLst/>
          </a:prstGeom>
        </p:spPr>
        <p:txBody>
          <a:bodyPr vert="horz" lIns="91440" tIns="45720" rIns="91440" bIns="45720" numCol="1" rtlCol="0" anchor="ctr"/>
          <a:lstStyle>
            <a:lvl1pPr algn="r">
              <a:defRPr sz="1200">
                <a:solidFill>
                  <a:schemeClr val="tx1">
                    <a:tint val="75000"/>
                  </a:schemeClr>
                </a:solidFill>
              </a:defRPr>
            </a:lvl1pPr>
          </a:lstStyle>
          <a:p>
            <a:fld id="{48538348-225F-4A43-A9B7-C9ABE3CA2066}" type="slidenum">
              <a:rPr lang="en-US" smtClean="0"/>
              <a:t>‹#›</a:t>
            </a:fld>
            <a:endParaRPr lang="en-US"/>
          </a:p>
        </p:txBody>
      </p:sp>
    </p:spTree>
    <p:extLst>
      <p:ext uri="{BB962C8B-B14F-4D97-AF65-F5344CB8AC3E}">
        <p14:creationId xmlns:p14="http://schemas.microsoft.com/office/powerpoint/2010/main" val="6385794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5"/>
            <a:ext cx="7886700" cy="1325563"/>
          </a:xfrm>
          <a:prstGeom prst="rect">
            <a:avLst/>
          </a:prstGeom>
        </p:spPr>
        <p:txBody>
          <a:bodyPr vert="horz" lIns="91440" tIns="45720" rIns="91440" bIns="45720" numCol="1"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numCol="1"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0"/>
            <a:ext cx="2057400" cy="365125"/>
          </a:xfrm>
          <a:prstGeom prst="rect">
            <a:avLst/>
          </a:prstGeom>
        </p:spPr>
        <p:txBody>
          <a:bodyPr vert="horz" lIns="91440" tIns="45720" rIns="91440" bIns="45720" numCol="1" rtlCol="0" anchor="ctr"/>
          <a:lstStyle>
            <a:lvl1pPr algn="l">
              <a:defRPr sz="1200">
                <a:solidFill>
                  <a:schemeClr val="tx1">
                    <a:tint val="75000"/>
                  </a:schemeClr>
                </a:solidFill>
              </a:defRPr>
            </a:lvl1pPr>
          </a:lstStyle>
          <a:p>
            <a:fld id="{B65C9255-9F07-4181-9AD2-897FFC0A3B7E}" type="datetimeFigureOut">
              <a:rPr lang="en-US" smtClean="0"/>
              <a:t>1/23/17</a:t>
            </a:fld>
            <a:endParaRPr lang="en-US"/>
          </a:p>
        </p:txBody>
      </p:sp>
      <p:sp>
        <p:nvSpPr>
          <p:cNvPr id="5" name="Footer Placeholder 4"/>
          <p:cNvSpPr>
            <a:spLocks noGrp="1"/>
          </p:cNvSpPr>
          <p:nvPr>
            <p:ph type="ftr" sz="quarter" idx="3"/>
          </p:nvPr>
        </p:nvSpPr>
        <p:spPr>
          <a:xfrm>
            <a:off x="3028950" y="6356350"/>
            <a:ext cx="3086100" cy="365125"/>
          </a:xfrm>
          <a:prstGeom prst="rect">
            <a:avLst/>
          </a:prstGeom>
        </p:spPr>
        <p:txBody>
          <a:bodyPr vert="horz" lIns="91440" tIns="45720" rIns="91440" bIns="45720" numCol="1"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0"/>
            <a:ext cx="2057400" cy="365125"/>
          </a:xfrm>
          <a:prstGeom prst="rect">
            <a:avLst/>
          </a:prstGeom>
        </p:spPr>
        <p:txBody>
          <a:bodyPr vert="horz" lIns="91440" tIns="45720" rIns="91440" bIns="45720" numCol="1" rtlCol="0" anchor="ctr"/>
          <a:lstStyle>
            <a:lvl1pPr algn="r">
              <a:defRPr sz="1200">
                <a:solidFill>
                  <a:schemeClr val="tx1">
                    <a:tint val="75000"/>
                  </a:schemeClr>
                </a:solidFill>
              </a:defRPr>
            </a:lvl1pPr>
          </a:lstStyle>
          <a:p>
            <a:fld id="{48538348-225F-4A43-A9B7-C9ABE3CA2066}" type="slidenum">
              <a:rPr lang="en-US" smtClean="0"/>
              <a:t>‹#›</a:t>
            </a:fld>
            <a:endParaRPr lang="en-US"/>
          </a:p>
        </p:txBody>
      </p:sp>
    </p:spTree>
    <p:extLst>
      <p:ext uri="{BB962C8B-B14F-4D97-AF65-F5344CB8AC3E}">
        <p14:creationId xmlns:p14="http://schemas.microsoft.com/office/powerpoint/2010/main" val="3101437258"/>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3.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image" Target="../media/image14.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xml"/><Relationship Id="rId3" Type="http://schemas.openxmlformats.org/officeDocument/2006/relationships/image" Target="../media/image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 Id="rId3" Type="http://schemas.openxmlformats.org/officeDocument/2006/relationships/image" Target="../media/image15.jpe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 Id="rId3" Type="http://schemas.openxmlformats.org/officeDocument/2006/relationships/image" Target="../media/image16.jpe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 Id="rId3" Type="http://schemas.openxmlformats.org/officeDocument/2006/relationships/image" Target="../media/image1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 Id="rId3" Type="http://schemas.openxmlformats.org/officeDocument/2006/relationships/image" Target="../media/image18.jpe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 Id="rId3" Type="http://schemas.openxmlformats.org/officeDocument/2006/relationships/image" Target="../media/image19.jpe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 Id="rId3" Type="http://schemas.openxmlformats.org/officeDocument/2006/relationships/image" Target="../media/image8.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8.xml"/><Relationship Id="rId3" Type="http://schemas.openxmlformats.org/officeDocument/2006/relationships/image" Target="../media/image20.jpe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9.xml"/><Relationship Id="rId3" Type="http://schemas.openxmlformats.org/officeDocument/2006/relationships/image" Target="../media/image2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0.xml"/><Relationship Id="rId3" Type="http://schemas.openxmlformats.org/officeDocument/2006/relationships/image" Target="../media/image2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1.xml"/><Relationship Id="rId3" Type="http://schemas.openxmlformats.org/officeDocument/2006/relationships/image" Target="../media/image2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 Id="rId3" Type="http://schemas.openxmlformats.org/officeDocument/2006/relationships/image" Target="../media/image9.png"/></Relationships>
</file>

<file path=ppt/slides/_rels/slide40.xml.rels><?xml version="1.0" encoding="UTF-8" standalone="yes"?>
<Relationships xmlns="http://schemas.openxmlformats.org/package/2006/relationships"><Relationship Id="rId3" Type="http://schemas.openxmlformats.org/officeDocument/2006/relationships/image" Target="../media/image23.gif"/><Relationship Id="rId4" Type="http://schemas.openxmlformats.org/officeDocument/2006/relationships/hyperlink" Target="http://lmgtfy.com/?q=google+fu" TargetMode="External"/><Relationship Id="rId1" Type="http://schemas.openxmlformats.org/officeDocument/2006/relationships/slideLayout" Target="../slideLayouts/slideLayout6.xml"/><Relationship Id="rId2" Type="http://schemas.openxmlformats.org/officeDocument/2006/relationships/notesSlide" Target="../notesSlides/notesSlide3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4.xml"/><Relationship Id="rId3" Type="http://schemas.openxmlformats.org/officeDocument/2006/relationships/image" Target="../media/image24.jpe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8.xml"/><Relationship Id="rId3" Type="http://schemas.openxmlformats.org/officeDocument/2006/relationships/image" Target="../media/image25.jpe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jpeg"/><Relationship Id="rId1" Type="http://schemas.openxmlformats.org/officeDocument/2006/relationships/slideLayout" Target="../slideLayouts/slideLayout6.xml"/><Relationship Id="rId2" Type="http://schemas.openxmlformats.org/officeDocument/2006/relationships/notesSlide" Target="../notesSlides/notesSlide39.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hyperlink" Target="https://www.youtube.com/watch?v=ieb6Svbc10E&amp;index=1&amp;list=PLgJ8UgkiorCnMLsUevoQRxH8t9bt7ne14" TargetMode="External"/><Relationship Id="rId1" Type="http://schemas.openxmlformats.org/officeDocument/2006/relationships/slideLayout" Target="../slideLayouts/slideLayout6.xml"/><Relationship Id="rId2" Type="http://schemas.openxmlformats.org/officeDocument/2006/relationships/notesSlide" Target="../notesSlides/notesSlide4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2.xml"/><Relationship Id="rId3" Type="http://schemas.openxmlformats.org/officeDocument/2006/relationships/image" Target="../media/image29.jpe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10.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11.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i="1" dirty="0"/>
              <a:t>The Zen of Coding</a:t>
            </a:r>
            <a:endParaRPr lang="en-US" dirty="0"/>
          </a:p>
        </p:txBody>
      </p:sp>
      <p:sp>
        <p:nvSpPr>
          <p:cNvPr id="3" name="Text Placeholder 2"/>
          <p:cNvSpPr>
            <a:spLocks noGrp="1"/>
          </p:cNvSpPr>
          <p:nvPr>
            <p:ph type="body" sz="quarter" idx="11"/>
          </p:nvPr>
        </p:nvSpPr>
        <p:spPr/>
        <p:txBody>
          <a:bodyPr numCol="1"/>
          <a:lstStyle/>
          <a:p>
            <a:endParaRPr lang="en-US"/>
          </a:p>
        </p:txBody>
      </p:sp>
      <p:sp>
        <p:nvSpPr>
          <p:cNvPr id="4" name="Text Placeholder 3"/>
          <p:cNvSpPr>
            <a:spLocks noGrp="1"/>
          </p:cNvSpPr>
          <p:nvPr>
            <p:ph type="body" sz="quarter" idx="10"/>
          </p:nvPr>
        </p:nvSpPr>
        <p:spPr/>
        <p:txBody>
          <a:bodyPr numCol="1"/>
          <a:lstStyle/>
          <a:p>
            <a:r>
              <a:rPr lang="en-US" dirty="0"/>
              <a:t>Day 1</a:t>
            </a:r>
          </a:p>
          <a:p>
            <a:endParaRPr lang="en-US" dirty="0"/>
          </a:p>
        </p:txBody>
      </p:sp>
    </p:spTree>
    <p:extLst>
      <p:ext uri="{BB962C8B-B14F-4D97-AF65-F5344CB8AC3E}">
        <p14:creationId xmlns:p14="http://schemas.microsoft.com/office/powerpoint/2010/main" val="475441897"/>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smtClean="0"/>
              <a:t>But Remember…</a:t>
            </a:r>
            <a:endParaRPr lang="en-US" dirty="0"/>
          </a:p>
        </p:txBody>
      </p:sp>
      <p:sp>
        <p:nvSpPr>
          <p:cNvPr id="3" name="Content Placeholder 2"/>
          <p:cNvSpPr txBox="1">
            <a:spLocks/>
          </p:cNvSpPr>
          <p:nvPr/>
        </p:nvSpPr>
        <p:spPr>
          <a:xfrm>
            <a:off x="289560" y="762000"/>
            <a:ext cx="8583814" cy="5638800"/>
          </a:xfrm>
          <a:prstGeom prst="rect">
            <a:avLst/>
          </a:prstGeom>
        </p:spPr>
        <p:txBody>
          <a:bodyPr numCol="1">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lgn="ctr">
              <a:spcBef>
                <a:spcPts val="0"/>
              </a:spcBef>
              <a:buNone/>
            </a:pPr>
            <a:endParaRPr lang="en-US" sz="4800" dirty="0" smtClean="0">
              <a:latin typeface="Arial" panose="020B0604020202020204" pitchFamily="34" charset="0"/>
              <a:ea typeface="Roboto" panose="02000000000000000000" pitchFamily="2" charset="0"/>
              <a:cs typeface="Arial" panose="020B0604020202020204" pitchFamily="34" charset="0"/>
            </a:endParaRPr>
          </a:p>
          <a:p>
            <a:pPr indent="0" algn="ctr">
              <a:spcBef>
                <a:spcPts val="0"/>
              </a:spcBef>
              <a:buNone/>
            </a:pPr>
            <a:endParaRPr lang="en-US" sz="4800" dirty="0">
              <a:latin typeface="Arial" panose="020B0604020202020204" pitchFamily="34" charset="0"/>
              <a:ea typeface="Roboto" panose="02000000000000000000" pitchFamily="2" charset="0"/>
              <a:cs typeface="Arial" panose="020B0604020202020204" pitchFamily="34" charset="0"/>
            </a:endParaRPr>
          </a:p>
          <a:p>
            <a:pPr indent="0" algn="ctr">
              <a:spcBef>
                <a:spcPts val="0"/>
              </a:spcBef>
              <a:buNone/>
            </a:pPr>
            <a:endParaRPr lang="en-US" sz="4800" dirty="0">
              <a:latin typeface="Arial" panose="020B0604020202020204" pitchFamily="34" charset="0"/>
              <a:ea typeface="Roboto" panose="02000000000000000000" pitchFamily="2" charset="0"/>
              <a:cs typeface="Arial" panose="020B0604020202020204" pitchFamily="34" charset="0"/>
            </a:endParaRPr>
          </a:p>
          <a:p>
            <a:pPr indent="0" algn="ctr">
              <a:spcBef>
                <a:spcPts val="0"/>
              </a:spcBef>
              <a:buNone/>
            </a:pPr>
            <a:r>
              <a:rPr lang="en-US" sz="4800" dirty="0" smtClean="0">
                <a:latin typeface="Arial" panose="020B0604020202020204" pitchFamily="34" charset="0"/>
                <a:ea typeface="Roboto" panose="02000000000000000000" pitchFamily="2" charset="0"/>
                <a:cs typeface="Arial" panose="020B0604020202020204" pitchFamily="34" charset="0"/>
              </a:rPr>
              <a:t>Nothing good comes easy.</a:t>
            </a:r>
            <a:endParaRPr lang="en-US" sz="4800" b="1" u="sng" dirty="0" smtClean="0">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1607026960"/>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smtClean="0"/>
              <a:t>On Keys To Success…</a:t>
            </a:r>
            <a:endParaRPr lang="en-US" dirty="0"/>
          </a:p>
        </p:txBody>
      </p:sp>
    </p:spTree>
    <p:extLst>
      <p:ext uri="{BB962C8B-B14F-4D97-AF65-F5344CB8AC3E}">
        <p14:creationId xmlns:p14="http://schemas.microsoft.com/office/powerpoint/2010/main" val="1360854654"/>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smtClean="0"/>
              <a:t>Don’t Be This Guy…</a:t>
            </a:r>
            <a:endParaRPr lang="en-US" dirty="0"/>
          </a:p>
        </p:txBody>
      </p:sp>
      <p:pic>
        <p:nvPicPr>
          <p:cNvPr id="4098" name="Picture 2" descr="http://vignette1.wikia.nocookie.net/meme/images/8/81/Genius-meme.png/revision/latest?cb=2014062618273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1676400" y="1066800"/>
            <a:ext cx="5947315"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2127782"/>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media.mnn.com/assets/images/2016/01/cute-baby.jpg.838x0_q8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685800" y="914400"/>
            <a:ext cx="7981950" cy="5324475"/>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p:cNvSpPr>
            <a:spLocks noGrp="1"/>
          </p:cNvSpPr>
          <p:nvPr>
            <p:ph type="title"/>
          </p:nvPr>
        </p:nvSpPr>
        <p:spPr>
          <a:xfrm>
            <a:off x="304800" y="0"/>
            <a:ext cx="5470526" cy="653854"/>
          </a:xfrm>
        </p:spPr>
        <p:txBody>
          <a:bodyPr numCol="1"/>
          <a:lstStyle/>
          <a:p>
            <a:r>
              <a:rPr lang="en-US" dirty="0" smtClean="0"/>
              <a:t>This Should Be You.</a:t>
            </a:r>
            <a:endParaRPr lang="en-US" dirty="0"/>
          </a:p>
        </p:txBody>
      </p:sp>
    </p:spTree>
    <p:extLst>
      <p:ext uri="{BB962C8B-B14F-4D97-AF65-F5344CB8AC3E}">
        <p14:creationId xmlns:p14="http://schemas.microsoft.com/office/powerpoint/2010/main" val="508528632"/>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smtClean="0"/>
              <a:t>Our Mantra for Today and Beyond…</a:t>
            </a:r>
            <a:endParaRPr lang="en-US" dirty="0"/>
          </a:p>
        </p:txBody>
      </p:sp>
      <p:sp>
        <p:nvSpPr>
          <p:cNvPr id="4" name="TextBox 3"/>
          <p:cNvSpPr txBox="1"/>
          <p:nvPr/>
        </p:nvSpPr>
        <p:spPr>
          <a:xfrm>
            <a:off x="304800" y="3048000"/>
            <a:ext cx="8610600" cy="584775"/>
          </a:xfrm>
          <a:prstGeom prst="rect">
            <a:avLst/>
          </a:prstGeom>
          <a:noFill/>
        </p:spPr>
        <p:txBody>
          <a:bodyPr wrap="square" numCol="1" rtlCol="0">
            <a:spAutoFit/>
          </a:bodyPr>
          <a:lstStyle/>
          <a:p>
            <a:pPr algn="ctr"/>
            <a:r>
              <a:rPr lang="en-US" sz="3200" i="1" dirty="0" smtClean="0">
                <a:latin typeface="Arial" panose="020B0604020202020204" pitchFamily="34" charset="0"/>
                <a:cs typeface="Arial" panose="020B0604020202020204" pitchFamily="34" charset="0"/>
              </a:rPr>
              <a:t>When it comes to web development…</a:t>
            </a:r>
            <a:endParaRPr lang="en-US" sz="32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3286611"/>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smtClean="0"/>
              <a:t>Our Mantra for Today and Beyond…</a:t>
            </a:r>
            <a:endParaRPr lang="en-US" dirty="0"/>
          </a:p>
        </p:txBody>
      </p:sp>
      <p:sp>
        <p:nvSpPr>
          <p:cNvPr id="4" name="TextBox 3"/>
          <p:cNvSpPr txBox="1"/>
          <p:nvPr/>
        </p:nvSpPr>
        <p:spPr>
          <a:xfrm>
            <a:off x="304800" y="2743200"/>
            <a:ext cx="8610600" cy="1323439"/>
          </a:xfrm>
          <a:prstGeom prst="rect">
            <a:avLst/>
          </a:prstGeom>
          <a:noFill/>
        </p:spPr>
        <p:txBody>
          <a:bodyPr wrap="square" numCol="1" rtlCol="0">
            <a:spAutoFit/>
          </a:bodyPr>
          <a:lstStyle/>
          <a:p>
            <a:pPr algn="ctr"/>
            <a:r>
              <a:rPr lang="en-US" sz="8000" i="1" dirty="0" smtClean="0">
                <a:latin typeface="Arial" panose="020B0604020202020204" pitchFamily="34" charset="0"/>
                <a:cs typeface="Arial" panose="020B0604020202020204" pitchFamily="34" charset="0"/>
              </a:rPr>
              <a:t>I know </a:t>
            </a:r>
            <a:r>
              <a:rPr lang="en-US" sz="8000" b="1" i="1" u="sng" dirty="0" smtClean="0">
                <a:latin typeface="Arial" panose="020B0604020202020204" pitchFamily="34" charset="0"/>
                <a:cs typeface="Arial" panose="020B0604020202020204" pitchFamily="34" charset="0"/>
              </a:rPr>
              <a:t>nothing.</a:t>
            </a:r>
            <a:endParaRPr lang="en-US" sz="8000" b="1" i="1" u="sng"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77599956"/>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305800" y="6400800"/>
            <a:ext cx="927100" cy="369332"/>
          </a:xfrm>
          <a:prstGeom prst="rect">
            <a:avLst/>
          </a:prstGeom>
          <a:noFill/>
        </p:spPr>
        <p:txBody>
          <a:bodyPr wrap="square" numCol="1" rtlCol="0">
            <a:spAutoFit/>
          </a:bodyPr>
          <a:lstStyle/>
          <a:p>
            <a:r>
              <a:rPr lang="en-US" i="1" dirty="0" smtClean="0">
                <a:latin typeface="Arial" panose="020B0604020202020204" pitchFamily="34" charset="0"/>
                <a:cs typeface="Arial" panose="020B0604020202020204" pitchFamily="34" charset="0"/>
              </a:rPr>
              <a:t>You.</a:t>
            </a:r>
            <a:endParaRPr lang="en-US" i="1" dirty="0">
              <a:latin typeface="Arial" panose="020B0604020202020204" pitchFamily="34" charset="0"/>
              <a:cs typeface="Arial" panose="020B0604020202020204" pitchFamily="34" charset="0"/>
            </a:endParaRPr>
          </a:p>
        </p:txBody>
      </p:sp>
      <p:cxnSp>
        <p:nvCxnSpPr>
          <p:cNvPr id="5" name="Straight Arrow Connector 4"/>
          <p:cNvCxnSpPr/>
          <p:nvPr/>
        </p:nvCxnSpPr>
        <p:spPr>
          <a:xfrm flipH="1" flipV="1">
            <a:off x="8001000" y="6172200"/>
            <a:ext cx="304800" cy="2286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4637619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smtClean="0"/>
              <a:t>The Path of Learning</a:t>
            </a:r>
            <a:endParaRPr lang="en-US" dirty="0"/>
          </a:p>
        </p:txBody>
      </p:sp>
    </p:spTree>
    <p:extLst>
      <p:ext uri="{BB962C8B-B14F-4D97-AF65-F5344CB8AC3E}">
        <p14:creationId xmlns:p14="http://schemas.microsoft.com/office/powerpoint/2010/main" val="287066300"/>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Nothing Comes Easy…</a:t>
            </a:r>
          </a:p>
        </p:txBody>
      </p:sp>
      <p:sp>
        <p:nvSpPr>
          <p:cNvPr id="3" name="Content Placeholder 2"/>
          <p:cNvSpPr txBox="1">
            <a:spLocks/>
          </p:cNvSpPr>
          <p:nvPr/>
        </p:nvSpPr>
        <p:spPr>
          <a:xfrm>
            <a:off x="289560" y="762000"/>
            <a:ext cx="8583814" cy="5638800"/>
          </a:xfrm>
          <a:prstGeom prst="rect">
            <a:avLst/>
          </a:prstGeom>
        </p:spPr>
        <p:txBody>
          <a:bodyPr numCol="1">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lgn="ctr">
              <a:spcBef>
                <a:spcPts val="0"/>
              </a:spcBef>
              <a:buNone/>
            </a:pPr>
            <a:endParaRPr lang="en-US" sz="3200" dirty="0">
              <a:latin typeface="Arial" panose="020B0604020202020204" pitchFamily="34" charset="0"/>
              <a:ea typeface="Roboto" panose="02000000000000000000" pitchFamily="2" charset="0"/>
              <a:cs typeface="Arial" panose="020B0604020202020204" pitchFamily="34" charset="0"/>
            </a:endParaRPr>
          </a:p>
          <a:p>
            <a:pPr indent="0" algn="ctr">
              <a:spcBef>
                <a:spcPts val="0"/>
              </a:spcBef>
              <a:buNone/>
            </a:pPr>
            <a:endParaRPr lang="en-US" sz="3200" dirty="0">
              <a:latin typeface="Arial" panose="020B0604020202020204" pitchFamily="34" charset="0"/>
              <a:ea typeface="Roboto" panose="02000000000000000000" pitchFamily="2" charset="0"/>
              <a:cs typeface="Arial" panose="020B0604020202020204" pitchFamily="34" charset="0"/>
            </a:endParaRPr>
          </a:p>
          <a:p>
            <a:pPr indent="0" algn="ctr">
              <a:spcBef>
                <a:spcPts val="0"/>
              </a:spcBef>
              <a:buNone/>
            </a:pPr>
            <a:endParaRPr lang="en-US" sz="3200" dirty="0">
              <a:latin typeface="Arial" panose="020B0604020202020204" pitchFamily="34" charset="0"/>
              <a:ea typeface="Roboto" panose="02000000000000000000" pitchFamily="2" charset="0"/>
              <a:cs typeface="Arial" panose="020B0604020202020204" pitchFamily="34" charset="0"/>
            </a:endParaRPr>
          </a:p>
          <a:p>
            <a:pPr indent="0" algn="ctr">
              <a:spcBef>
                <a:spcPts val="0"/>
              </a:spcBef>
              <a:buNone/>
            </a:pPr>
            <a:endParaRPr lang="en-US" sz="3200" dirty="0">
              <a:latin typeface="Arial" panose="020B0604020202020204" pitchFamily="34" charset="0"/>
              <a:ea typeface="Roboto" panose="02000000000000000000" pitchFamily="2" charset="0"/>
              <a:cs typeface="Arial" panose="020B0604020202020204" pitchFamily="34" charset="0"/>
            </a:endParaRPr>
          </a:p>
          <a:p>
            <a:pPr indent="0" algn="ctr">
              <a:spcBef>
                <a:spcPts val="0"/>
              </a:spcBef>
              <a:buNone/>
            </a:pPr>
            <a:r>
              <a:rPr lang="en-US" sz="3200" dirty="0">
                <a:latin typeface="Arial" panose="020B0604020202020204" pitchFamily="34" charset="0"/>
                <a:ea typeface="Roboto" panose="02000000000000000000" pitchFamily="2" charset="0"/>
                <a:cs typeface="Arial" panose="020B0604020202020204" pitchFamily="34" charset="0"/>
              </a:rPr>
              <a:t/>
            </a:r>
            <a:br>
              <a:rPr lang="en-US" sz="3200" dirty="0">
                <a:latin typeface="Arial" panose="020B0604020202020204" pitchFamily="34" charset="0"/>
                <a:ea typeface="Roboto" panose="02000000000000000000" pitchFamily="2" charset="0"/>
                <a:cs typeface="Arial" panose="020B0604020202020204" pitchFamily="34" charset="0"/>
              </a:rPr>
            </a:br>
            <a:r>
              <a:rPr lang="en-US" sz="3200" dirty="0">
                <a:latin typeface="Arial" panose="020B0604020202020204" pitchFamily="34" charset="0"/>
                <a:ea typeface="Roboto" panose="02000000000000000000" pitchFamily="2" charset="0"/>
                <a:cs typeface="Arial" panose="020B0604020202020204" pitchFamily="34" charset="0"/>
              </a:rPr>
              <a:t>As students, you face </a:t>
            </a:r>
            <a:r>
              <a:rPr lang="en-US" sz="3200" dirty="0" smtClean="0">
                <a:latin typeface="Arial" panose="020B0604020202020204" pitchFamily="34" charset="0"/>
                <a:ea typeface="Roboto" panose="02000000000000000000" pitchFamily="2" charset="0"/>
                <a:cs typeface="Arial" panose="020B0604020202020204" pitchFamily="34" charset="0"/>
              </a:rPr>
              <a:t>three </a:t>
            </a:r>
          </a:p>
          <a:p>
            <a:pPr indent="0" algn="ctr">
              <a:spcBef>
                <a:spcPts val="0"/>
              </a:spcBef>
              <a:buNone/>
            </a:pPr>
            <a:r>
              <a:rPr lang="en-US" sz="3200" b="1" dirty="0" smtClean="0">
                <a:latin typeface="Arial" panose="020B0604020202020204" pitchFamily="34" charset="0"/>
                <a:ea typeface="Roboto" panose="02000000000000000000" pitchFamily="2" charset="0"/>
                <a:cs typeface="Arial" panose="020B0604020202020204" pitchFamily="34" charset="0"/>
              </a:rPr>
              <a:t>HUGE </a:t>
            </a:r>
            <a:r>
              <a:rPr lang="en-US" sz="3200" b="1" dirty="0">
                <a:latin typeface="Arial" panose="020B0604020202020204" pitchFamily="34" charset="0"/>
                <a:ea typeface="Roboto" panose="02000000000000000000" pitchFamily="2" charset="0"/>
                <a:cs typeface="Arial" panose="020B0604020202020204" pitchFamily="34" charset="0"/>
              </a:rPr>
              <a:t>obstacles!</a:t>
            </a:r>
            <a:endParaRPr lang="en-US" sz="3200" b="1" u="sng" dirty="0">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2067931292"/>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Obstacle #1 – The Great Confusion</a:t>
            </a:r>
          </a:p>
        </p:txBody>
      </p:sp>
      <p:pic>
        <p:nvPicPr>
          <p:cNvPr id="4" name="Picture 2" descr="https://funixx.files.wordpress.com/2014/09/adn5xmm_460s.jpg?w=5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228600" y="679254"/>
            <a:ext cx="8763000" cy="56959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4531562"/>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7620000" cy="653854"/>
          </a:xfrm>
        </p:spPr>
        <p:txBody>
          <a:bodyPr numCol="1">
            <a:normAutofit/>
          </a:bodyPr>
          <a:lstStyle/>
          <a:p>
            <a:r>
              <a:rPr lang="en-US" dirty="0"/>
              <a:t>Quick Introductions! (30 seconds)</a:t>
            </a:r>
          </a:p>
        </p:txBody>
      </p:sp>
      <p:pic>
        <p:nvPicPr>
          <p:cNvPr id="1034" name="Picture 10" descr="http://i.imgur.com/HaKbP2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6705600" y="3962400"/>
            <a:ext cx="2286000" cy="2286001"/>
          </a:xfrm>
          <a:prstGeom prst="rect">
            <a:avLst/>
          </a:prstGeom>
          <a:noFill/>
          <a:extLst>
            <a:ext uri="{909E8E84-426E-40DD-AFC4-6F175D3DCCD1}">
              <a14:hiddenFill xmlns:a14="http://schemas.microsoft.com/office/drawing/2010/main">
                <a:solidFill>
                  <a:srgbClr val="FFFFFF"/>
                </a:solidFill>
              </a14:hiddenFill>
            </a:ext>
          </a:extLst>
        </p:spPr>
      </p:pic>
      <p:sp>
        <p:nvSpPr>
          <p:cNvPr id="5" name="Shape 70"/>
          <p:cNvSpPr txBox="1">
            <a:spLocks/>
          </p:cNvSpPr>
          <p:nvPr/>
        </p:nvSpPr>
        <p:spPr>
          <a:xfrm>
            <a:off x="196850" y="838200"/>
            <a:ext cx="8947150" cy="4495800"/>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685800" indent="-457200">
              <a:spcBef>
                <a:spcPts val="0"/>
              </a:spcBef>
            </a:pPr>
            <a:r>
              <a:rPr lang="en" altLang="en" sz="3200" dirty="0">
                <a:latin typeface="Arial" panose="020B0604020202020204" pitchFamily="34" charset="0"/>
                <a:ea typeface="Roboto" pitchFamily="2" charset="0"/>
                <a:cs typeface="Arial" panose="020B0604020202020204" pitchFamily="34" charset="0"/>
              </a:rPr>
              <a:t>Name</a:t>
            </a:r>
            <a:endParaRPr lang="en" altLang="en" sz="1500" dirty="0">
              <a:latin typeface="Arial" panose="020B0604020202020204" pitchFamily="34" charset="0"/>
              <a:ea typeface="Roboto" pitchFamily="2" charset="0"/>
              <a:cs typeface="Arial" panose="020B0604020202020204" pitchFamily="34" charset="0"/>
            </a:endParaRPr>
          </a:p>
          <a:p>
            <a:pPr marL="685800" indent="-457200">
              <a:spcBef>
                <a:spcPts val="0"/>
              </a:spcBef>
            </a:pPr>
            <a:endParaRPr lang="en" altLang="en" sz="1500" dirty="0">
              <a:latin typeface="Arial" panose="020B0604020202020204" pitchFamily="34" charset="0"/>
              <a:ea typeface="Roboto" pitchFamily="2" charset="0"/>
              <a:cs typeface="Arial" panose="020B0604020202020204" pitchFamily="34" charset="0"/>
            </a:endParaRPr>
          </a:p>
          <a:p>
            <a:pPr marL="685800" indent="-457200">
              <a:spcBef>
                <a:spcPts val="0"/>
              </a:spcBef>
            </a:pPr>
            <a:endParaRPr lang="en" altLang="en" sz="1500" dirty="0">
              <a:latin typeface="Arial" panose="020B0604020202020204" pitchFamily="34" charset="0"/>
              <a:ea typeface="Roboto" pitchFamily="2" charset="0"/>
              <a:cs typeface="Arial" panose="020B0604020202020204" pitchFamily="34" charset="0"/>
            </a:endParaRPr>
          </a:p>
          <a:p>
            <a:pPr marL="685800" indent="-457200">
              <a:spcBef>
                <a:spcPts val="0"/>
              </a:spcBef>
            </a:pPr>
            <a:r>
              <a:rPr lang="en" altLang="en" sz="3200" dirty="0">
                <a:latin typeface="Arial" panose="020B0604020202020204" pitchFamily="34" charset="0"/>
                <a:ea typeface="Roboto" pitchFamily="2" charset="0"/>
                <a:cs typeface="Arial" panose="020B0604020202020204" pitchFamily="34" charset="0"/>
              </a:rPr>
              <a:t>Location</a:t>
            </a:r>
            <a:endParaRPr lang="en" altLang="en" sz="1500" dirty="0">
              <a:latin typeface="Arial" panose="020B0604020202020204" pitchFamily="34" charset="0"/>
              <a:ea typeface="Roboto" pitchFamily="2" charset="0"/>
              <a:cs typeface="Arial" panose="020B0604020202020204" pitchFamily="34" charset="0"/>
            </a:endParaRPr>
          </a:p>
          <a:p>
            <a:pPr marL="685800" indent="-457200">
              <a:spcBef>
                <a:spcPts val="0"/>
              </a:spcBef>
            </a:pPr>
            <a:endParaRPr lang="en" altLang="en" sz="1500" dirty="0">
              <a:latin typeface="Arial" panose="020B0604020202020204" pitchFamily="34" charset="0"/>
              <a:ea typeface="Roboto" pitchFamily="2" charset="0"/>
              <a:cs typeface="Arial" panose="020B0604020202020204" pitchFamily="34" charset="0"/>
            </a:endParaRPr>
          </a:p>
          <a:p>
            <a:pPr marL="685800" indent="-457200">
              <a:spcBef>
                <a:spcPts val="0"/>
              </a:spcBef>
            </a:pPr>
            <a:endParaRPr lang="en" altLang="en" sz="1500" dirty="0">
              <a:latin typeface="Arial" panose="020B0604020202020204" pitchFamily="34" charset="0"/>
              <a:ea typeface="Roboto" pitchFamily="2" charset="0"/>
              <a:cs typeface="Arial" panose="020B0604020202020204" pitchFamily="34" charset="0"/>
            </a:endParaRPr>
          </a:p>
          <a:p>
            <a:pPr marL="685800" indent="-457200">
              <a:spcBef>
                <a:spcPts val="0"/>
              </a:spcBef>
            </a:pPr>
            <a:r>
              <a:rPr lang="en" altLang="en" sz="3200" dirty="0">
                <a:latin typeface="Arial" panose="020B0604020202020204" pitchFamily="34" charset="0"/>
                <a:ea typeface="Roboto" pitchFamily="2" charset="0"/>
                <a:cs typeface="Arial" panose="020B0604020202020204" pitchFamily="34" charset="0"/>
              </a:rPr>
              <a:t>Background (Career, Education, Interests)</a:t>
            </a:r>
            <a:endParaRPr lang="en" altLang="en" sz="1500" dirty="0">
              <a:latin typeface="Arial" panose="020B0604020202020204" pitchFamily="34" charset="0"/>
              <a:ea typeface="Roboto" pitchFamily="2" charset="0"/>
              <a:cs typeface="Arial" panose="020B0604020202020204" pitchFamily="34" charset="0"/>
            </a:endParaRPr>
          </a:p>
          <a:p>
            <a:pPr marL="685800" indent="-457200">
              <a:spcBef>
                <a:spcPts val="0"/>
              </a:spcBef>
            </a:pPr>
            <a:endParaRPr lang="en" altLang="en" sz="1500" dirty="0">
              <a:latin typeface="Arial" panose="020B0604020202020204" pitchFamily="34" charset="0"/>
              <a:ea typeface="Roboto" pitchFamily="2" charset="0"/>
              <a:cs typeface="Arial" panose="020B0604020202020204" pitchFamily="34" charset="0"/>
            </a:endParaRPr>
          </a:p>
          <a:p>
            <a:pPr marL="685800" indent="-457200">
              <a:spcBef>
                <a:spcPts val="0"/>
              </a:spcBef>
            </a:pPr>
            <a:endParaRPr lang="en" altLang="en" sz="1500" dirty="0">
              <a:latin typeface="Arial" panose="020B0604020202020204" pitchFamily="34" charset="0"/>
              <a:ea typeface="Roboto" pitchFamily="2" charset="0"/>
              <a:cs typeface="Arial" panose="020B0604020202020204" pitchFamily="34" charset="0"/>
            </a:endParaRPr>
          </a:p>
          <a:p>
            <a:pPr marL="685800" indent="-457200">
              <a:spcBef>
                <a:spcPts val="0"/>
              </a:spcBef>
            </a:pPr>
            <a:r>
              <a:rPr lang="en" altLang="en" sz="3200" dirty="0">
                <a:latin typeface="Arial" panose="020B0604020202020204" pitchFamily="34" charset="0"/>
                <a:ea typeface="Roboto" pitchFamily="2" charset="0"/>
                <a:cs typeface="Arial" panose="020B0604020202020204" pitchFamily="34" charset="0"/>
              </a:rPr>
              <a:t>Why learn web development?</a:t>
            </a:r>
          </a:p>
          <a:p>
            <a:pPr marL="685800" indent="-457200">
              <a:spcBef>
                <a:spcPts val="0"/>
              </a:spcBef>
            </a:pPr>
            <a:endParaRPr lang="en" altLang="en" sz="1500" dirty="0">
              <a:latin typeface="Arial" panose="020B0604020202020204" pitchFamily="34" charset="0"/>
              <a:ea typeface="Roboto" pitchFamily="2" charset="0"/>
              <a:cs typeface="Arial" panose="020B0604020202020204" pitchFamily="34" charset="0"/>
            </a:endParaRPr>
          </a:p>
          <a:p>
            <a:pPr marL="685800" indent="-457200">
              <a:spcBef>
                <a:spcPts val="0"/>
              </a:spcBef>
            </a:pPr>
            <a:endParaRPr lang="en" altLang="en" sz="1500" dirty="0">
              <a:latin typeface="Arial" panose="020B0604020202020204" pitchFamily="34" charset="0"/>
              <a:ea typeface="Roboto" pitchFamily="2" charset="0"/>
              <a:cs typeface="Arial" panose="020B0604020202020204" pitchFamily="34" charset="0"/>
            </a:endParaRPr>
          </a:p>
          <a:p>
            <a:pPr marL="685800" indent="-457200">
              <a:spcBef>
                <a:spcPts val="0"/>
              </a:spcBef>
            </a:pPr>
            <a:r>
              <a:rPr lang="en" altLang="en" sz="3200" dirty="0">
                <a:latin typeface="Arial" panose="020B0604020202020204" pitchFamily="34" charset="0"/>
                <a:ea typeface="Roboto" pitchFamily="2" charset="0"/>
                <a:cs typeface="Arial" panose="020B0604020202020204" pitchFamily="34" charset="0"/>
              </a:rPr>
              <a:t>Fears about class?</a:t>
            </a:r>
          </a:p>
          <a:p>
            <a:pPr marL="685800" indent="-457200">
              <a:spcBef>
                <a:spcPts val="0"/>
              </a:spcBef>
            </a:pPr>
            <a:endParaRPr lang="en" altLang="en" sz="3200" dirty="0">
              <a:latin typeface="Arial" panose="020B0604020202020204" pitchFamily="34" charset="0"/>
              <a:ea typeface="Roboto" pitchFamily="2" charset="0"/>
              <a:cs typeface="Arial" panose="020B0604020202020204" pitchFamily="34" charset="0"/>
            </a:endParaRPr>
          </a:p>
          <a:p>
            <a:pPr marL="228600" indent="0">
              <a:spcBef>
                <a:spcPts val="0"/>
              </a:spcBef>
              <a:buNone/>
            </a:pPr>
            <a:endParaRPr lang="en" altLang="en" sz="3200" dirty="0">
              <a:latin typeface="Arial" panose="020B0604020202020204" pitchFamily="34" charset="0"/>
              <a:ea typeface="Roboto" pitchFamily="2" charset="0"/>
              <a:cs typeface="Arial" panose="020B0604020202020204" pitchFamily="34" charset="0"/>
            </a:endParaRPr>
          </a:p>
          <a:p>
            <a:pPr marL="685800" indent="-457200">
              <a:spcBef>
                <a:spcPts val="0"/>
              </a:spcBef>
            </a:pPr>
            <a:endParaRPr lang="en" altLang="en" sz="3200" dirty="0">
              <a:latin typeface="Arial" panose="020B0604020202020204" pitchFamily="34" charset="0"/>
              <a:ea typeface="Roboto" pitchFamily="2" charset="0"/>
              <a:cs typeface="Arial" panose="020B0604020202020204" pitchFamily="34" charset="0"/>
            </a:endParaRPr>
          </a:p>
        </p:txBody>
      </p:sp>
    </p:spTree>
    <p:extLst>
      <p:ext uri="{BB962C8B-B14F-4D97-AF65-F5344CB8AC3E}">
        <p14:creationId xmlns:p14="http://schemas.microsoft.com/office/powerpoint/2010/main" val="605484297"/>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Obstacle #2 – The Great Doubt</a:t>
            </a:r>
          </a:p>
        </p:txBody>
      </p:sp>
      <p:pic>
        <p:nvPicPr>
          <p:cNvPr id="5" name="Picture 4" descr="https://tctechcrunch2011.files.wordpress.com/2014/05/rage-programming-crop.jpg?w=698&amp;h=400&amp;crop=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10101" y="1028734"/>
            <a:ext cx="9154101" cy="52459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5712224"/>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smtClean="0"/>
              <a:t>Obstacle #3 – The Great Distance</a:t>
            </a:r>
            <a:endParaRPr lang="en-US" dirty="0"/>
          </a:p>
        </p:txBody>
      </p:sp>
      <p:pic>
        <p:nvPicPr>
          <p:cNvPr id="9218" name="Picture 2" descr="https://servantnetwork.files.wordpress.com/2013/09/desert.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0" y="838200"/>
            <a:ext cx="914400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3965217"/>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Nothing Comes Easy…</a:t>
            </a:r>
          </a:p>
        </p:txBody>
      </p:sp>
      <p:sp>
        <p:nvSpPr>
          <p:cNvPr id="3" name="Content Placeholder 2"/>
          <p:cNvSpPr txBox="1">
            <a:spLocks/>
          </p:cNvSpPr>
          <p:nvPr/>
        </p:nvSpPr>
        <p:spPr>
          <a:xfrm>
            <a:off x="289560" y="762000"/>
            <a:ext cx="8583814" cy="5638800"/>
          </a:xfrm>
          <a:prstGeom prst="rect">
            <a:avLst/>
          </a:prstGeom>
        </p:spPr>
        <p:txBody>
          <a:bodyPr numCol="1">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spcBef>
                <a:spcPts val="0"/>
              </a:spcBef>
              <a:buNone/>
            </a:pPr>
            <a:endParaRPr lang="en-US" sz="3200" b="1" u="sng" dirty="0">
              <a:latin typeface="Arial" panose="020B0604020202020204" pitchFamily="34" charset="0"/>
              <a:ea typeface="Roboto" panose="02000000000000000000" pitchFamily="2" charset="0"/>
              <a:cs typeface="Arial" panose="020B0604020202020204" pitchFamily="34" charset="0"/>
            </a:endParaRPr>
          </a:p>
          <a:p>
            <a:pPr indent="0">
              <a:spcBef>
                <a:spcPts val="0"/>
              </a:spcBef>
              <a:buNone/>
            </a:pPr>
            <a:r>
              <a:rPr lang="en-US" sz="3200" b="1" u="sng" dirty="0">
                <a:latin typeface="Arial" panose="020B0604020202020204" pitchFamily="34" charset="0"/>
                <a:ea typeface="Roboto" panose="02000000000000000000" pitchFamily="2" charset="0"/>
                <a:cs typeface="Arial" panose="020B0604020202020204" pitchFamily="34" charset="0"/>
              </a:rPr>
              <a:t>Learning </a:t>
            </a:r>
            <a:r>
              <a:rPr lang="en-US" sz="3200" b="1" u="sng" dirty="0" smtClean="0">
                <a:latin typeface="Arial" panose="020B0604020202020204" pitchFamily="34" charset="0"/>
                <a:ea typeface="Roboto" panose="02000000000000000000" pitchFamily="2" charset="0"/>
                <a:cs typeface="Arial" panose="020B0604020202020204" pitchFamily="34" charset="0"/>
              </a:rPr>
              <a:t>to Code Requires </a:t>
            </a:r>
            <a:r>
              <a:rPr lang="en-US" sz="3200" b="1" u="sng" dirty="0">
                <a:latin typeface="Arial" panose="020B0604020202020204" pitchFamily="34" charset="0"/>
                <a:ea typeface="Roboto" panose="02000000000000000000" pitchFamily="2" charset="0"/>
                <a:cs typeface="Arial" panose="020B0604020202020204" pitchFamily="34" charset="0"/>
              </a:rPr>
              <a:t>Two Things:</a:t>
            </a:r>
          </a:p>
          <a:p>
            <a:pPr indent="0">
              <a:spcBef>
                <a:spcPts val="0"/>
              </a:spcBef>
              <a:buNone/>
            </a:pPr>
            <a:endParaRPr lang="en-US" sz="3200" b="1" u="sng" dirty="0">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r>
              <a:rPr lang="en-US" sz="3200" dirty="0">
                <a:latin typeface="Arial" panose="020B0604020202020204" pitchFamily="34" charset="0"/>
                <a:ea typeface="Roboto" panose="02000000000000000000" pitchFamily="2" charset="0"/>
                <a:cs typeface="Arial" panose="020B0604020202020204" pitchFamily="34" charset="0"/>
              </a:rPr>
              <a:t>Persisting in the face of something that feels </a:t>
            </a:r>
            <a:r>
              <a:rPr lang="en-US" sz="3200" u="sng" dirty="0">
                <a:latin typeface="Arial" panose="020B0604020202020204" pitchFamily="34" charset="0"/>
                <a:ea typeface="Roboto" panose="02000000000000000000" pitchFamily="2" charset="0"/>
                <a:cs typeface="Arial" panose="020B0604020202020204" pitchFamily="34" charset="0"/>
              </a:rPr>
              <a:t>incredibly hard and confusing</a:t>
            </a:r>
            <a:r>
              <a:rPr lang="en-US" sz="3200" dirty="0">
                <a:latin typeface="Arial" panose="020B0604020202020204" pitchFamily="34" charset="0"/>
                <a:ea typeface="Roboto" panose="02000000000000000000" pitchFamily="2" charset="0"/>
                <a:cs typeface="Arial" panose="020B0604020202020204" pitchFamily="34" charset="0"/>
              </a:rPr>
              <a:t>.</a:t>
            </a:r>
          </a:p>
          <a:p>
            <a:pPr marL="742950" indent="-514350">
              <a:spcBef>
                <a:spcPts val="0"/>
              </a:spcBef>
              <a:buFont typeface="+mj-lt"/>
              <a:buAutoNum type="arabicPeriod"/>
            </a:pPr>
            <a:endParaRPr lang="en-US" sz="3200" dirty="0">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r>
              <a:rPr lang="en-US" sz="3200" dirty="0">
                <a:latin typeface="Arial" panose="020B0604020202020204" pitchFamily="34" charset="0"/>
                <a:ea typeface="Roboto" panose="02000000000000000000" pitchFamily="2" charset="0"/>
                <a:cs typeface="Arial" panose="020B0604020202020204" pitchFamily="34" charset="0"/>
              </a:rPr>
              <a:t>Maintaining the self-confidence necessary to believe that you </a:t>
            </a:r>
            <a:r>
              <a:rPr lang="en-US" sz="3200" u="sng" dirty="0">
                <a:latin typeface="Arial" panose="020B0604020202020204" pitchFamily="34" charset="0"/>
                <a:ea typeface="Roboto" panose="02000000000000000000" pitchFamily="2" charset="0"/>
                <a:cs typeface="Arial" panose="020B0604020202020204" pitchFamily="34" charset="0"/>
              </a:rPr>
              <a:t>CAN DO THIS</a:t>
            </a:r>
            <a:r>
              <a:rPr lang="en-US" sz="3200" dirty="0">
                <a:latin typeface="Arial" panose="020B0604020202020204" pitchFamily="34" charset="0"/>
                <a:ea typeface="Roboto" panose="02000000000000000000" pitchFamily="2" charset="0"/>
                <a:cs typeface="Arial" panose="020B0604020202020204" pitchFamily="34" charset="0"/>
              </a:rPr>
              <a:t>.</a:t>
            </a:r>
          </a:p>
        </p:txBody>
      </p:sp>
    </p:spTree>
    <p:extLst>
      <p:ext uri="{BB962C8B-B14F-4D97-AF65-F5344CB8AC3E}">
        <p14:creationId xmlns:p14="http://schemas.microsoft.com/office/powerpoint/2010/main" val="2542888321"/>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762000"/>
            <a:ext cx="9144000" cy="48006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2" name="Title 1"/>
          <p:cNvSpPr>
            <a:spLocks noGrp="1"/>
          </p:cNvSpPr>
          <p:nvPr>
            <p:ph type="title"/>
          </p:nvPr>
        </p:nvSpPr>
        <p:spPr/>
        <p:txBody>
          <a:bodyPr numCol="1"/>
          <a:lstStyle/>
          <a:p>
            <a:r>
              <a:rPr lang="en-US" dirty="0"/>
              <a:t>Learning is “Frustrating”</a:t>
            </a:r>
          </a:p>
        </p:txBody>
      </p:sp>
      <p:sp>
        <p:nvSpPr>
          <p:cNvPr id="4" name="Content Placeholder 2"/>
          <p:cNvSpPr txBox="1">
            <a:spLocks/>
          </p:cNvSpPr>
          <p:nvPr/>
        </p:nvSpPr>
        <p:spPr>
          <a:xfrm>
            <a:off x="457200" y="838200"/>
            <a:ext cx="8229600" cy="4525963"/>
          </a:xfrm>
          <a:prstGeom prst="rect">
            <a:avLst/>
          </a:prstGeom>
        </p:spPr>
        <p:txBody>
          <a:bodyPr numCol="1">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latin typeface="Arial" panose="020B0604020202020204" pitchFamily="34" charset="0"/>
                <a:cs typeface="Arial" panose="020B0604020202020204" pitchFamily="34" charset="0"/>
              </a:rPr>
              <a:t>“You can’t tell whether you’re learning something when you’re learning it—in fact, </a:t>
            </a:r>
            <a:r>
              <a:rPr lang="en-US" b="1" u="sng" dirty="0">
                <a:latin typeface="Arial" panose="020B0604020202020204" pitchFamily="34" charset="0"/>
                <a:cs typeface="Arial" panose="020B0604020202020204" pitchFamily="34" charset="0"/>
              </a:rPr>
              <a:t>learning feels a lot more like frustration</a:t>
            </a:r>
            <a:r>
              <a:rPr lang="en-US" dirty="0">
                <a:latin typeface="Arial" panose="020B0604020202020204" pitchFamily="34" charset="0"/>
                <a:cs typeface="Arial" panose="020B0604020202020204" pitchFamily="34" charset="0"/>
              </a:rPr>
              <a:t>.”</a:t>
            </a:r>
          </a:p>
          <a:p>
            <a:pPr marL="0" indent="0">
              <a:buFont typeface="Arial" panose="020B0604020202020204" pitchFamily="34" charset="0"/>
              <a:buNone/>
            </a:pPr>
            <a:endParaRPr lang="en-US" dirty="0">
              <a:latin typeface="Arial" panose="020B0604020202020204" pitchFamily="34" charset="0"/>
              <a:cs typeface="Arial" panose="020B0604020202020204" pitchFamily="34" charset="0"/>
            </a:endParaRPr>
          </a:p>
          <a:p>
            <a:pPr marL="0" indent="0">
              <a:buFont typeface="Arial" panose="020B0604020202020204" pitchFamily="34" charset="0"/>
              <a:buNone/>
            </a:pPr>
            <a:r>
              <a:rPr lang="en-US" dirty="0">
                <a:latin typeface="Arial" panose="020B0604020202020204" pitchFamily="34" charset="0"/>
                <a:cs typeface="Arial" panose="020B0604020202020204" pitchFamily="34" charset="0"/>
              </a:rPr>
              <a:t>“What I’ve learned is that during this period of frustration is actually when people improve the most, and their improvements are usually obvious to an outsider. If you feel frustrated while trying to understand new concepts, try to remember that it might not feel like it, but you’re probably rapidly expanding your knowledge.”</a:t>
            </a:r>
          </a:p>
          <a:p>
            <a:pPr marL="0" indent="0">
              <a:buFont typeface="Arial" panose="020B0604020202020204" pitchFamily="34" charset="0"/>
              <a:buNone/>
            </a:pPr>
            <a:endParaRPr lang="en-US" sz="1600" dirty="0">
              <a:latin typeface="Arial" panose="020B0604020202020204" pitchFamily="34" charset="0"/>
              <a:cs typeface="Arial" panose="020B0604020202020204" pitchFamily="34" charset="0"/>
            </a:endParaRPr>
          </a:p>
          <a:p>
            <a:pPr marL="0" indent="0">
              <a:buFont typeface="Arial" panose="020B0604020202020204" pitchFamily="34" charset="0"/>
              <a:buNone/>
            </a:pPr>
            <a:r>
              <a:rPr lang="en-US" sz="1600" i="1" dirty="0" smtClean="0">
                <a:latin typeface="Arial" panose="020B0604020202020204" pitchFamily="34" charset="0"/>
                <a:cs typeface="Arial" panose="020B0604020202020204" pitchFamily="34" charset="0"/>
              </a:rPr>
              <a:t>Jeff Dickey</a:t>
            </a:r>
            <a:r>
              <a:rPr lang="en-US" sz="1600" i="1" dirty="0">
                <a:latin typeface="Arial" panose="020B0604020202020204" pitchFamily="34" charset="0"/>
                <a:cs typeface="Arial" panose="020B0604020202020204" pitchFamily="34" charset="0"/>
              </a:rPr>
              <a:t>, Author of Write Modern Web Apps with the MEAN Stack: Mongo, Express, AngularJS, and Node.JS</a:t>
            </a:r>
          </a:p>
        </p:txBody>
      </p:sp>
    </p:spTree>
    <p:extLst>
      <p:ext uri="{BB962C8B-B14F-4D97-AF65-F5344CB8AC3E}">
        <p14:creationId xmlns:p14="http://schemas.microsoft.com/office/powerpoint/2010/main" val="1761296715"/>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Advice for the Journey</a:t>
            </a:r>
          </a:p>
        </p:txBody>
      </p:sp>
      <p:sp>
        <p:nvSpPr>
          <p:cNvPr id="6" name="Rectangle 5"/>
          <p:cNvSpPr/>
          <p:nvPr/>
        </p:nvSpPr>
        <p:spPr>
          <a:xfrm>
            <a:off x="0" y="676039"/>
            <a:ext cx="9155741" cy="503896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7" name="Content Placeholder 2"/>
          <p:cNvSpPr txBox="1">
            <a:spLocks/>
          </p:cNvSpPr>
          <p:nvPr/>
        </p:nvSpPr>
        <p:spPr>
          <a:xfrm>
            <a:off x="443345" y="914400"/>
            <a:ext cx="8229600" cy="4525963"/>
          </a:xfrm>
          <a:prstGeom prst="rect">
            <a:avLst/>
          </a:prstGeom>
        </p:spPr>
        <p:txBody>
          <a:bodyPr numCol="1">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spcBef>
                <a:spcPts val="0"/>
              </a:spcBef>
              <a:buFont typeface="Arial" panose="020B0604020202020204" pitchFamily="34" charset="0"/>
              <a:buNone/>
            </a:pPr>
            <a:r>
              <a:rPr lang="en-US" b="1" u="sng">
                <a:solidFill>
                  <a:schemeClr val="bg1"/>
                </a:solidFill>
                <a:latin typeface="Arial" panose="020B0604020202020204" pitchFamily="34" charset="0"/>
                <a:ea typeface="Roboto" panose="02000000000000000000" pitchFamily="2" charset="0"/>
                <a:cs typeface="Arial" panose="020B0604020202020204" pitchFamily="34" charset="0"/>
              </a:rPr>
              <a:t>Throughout this course, always remember to:</a:t>
            </a:r>
          </a:p>
          <a:p>
            <a:pPr indent="0">
              <a:spcBef>
                <a:spcPts val="0"/>
              </a:spcBef>
              <a:buFont typeface="Arial" panose="020B0604020202020204" pitchFamily="34" charset="0"/>
              <a:buNone/>
            </a:pPr>
            <a:endParaRPr lang="en-US">
              <a:solidFill>
                <a:schemeClr val="bg1"/>
              </a:solidFill>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r>
              <a:rPr lang="en-US" sz="3200" b="1" i="1">
                <a:solidFill>
                  <a:schemeClr val="bg1"/>
                </a:solidFill>
                <a:latin typeface="Arial" panose="020B0604020202020204" pitchFamily="34" charset="0"/>
                <a:ea typeface="Roboto" panose="02000000000000000000" pitchFamily="2" charset="0"/>
                <a:cs typeface="Arial" panose="020B0604020202020204" pitchFamily="34" charset="0"/>
              </a:rPr>
              <a:t> Work Hard!!</a:t>
            </a:r>
          </a:p>
          <a:p>
            <a:pPr marL="742950" indent="-514350">
              <a:spcBef>
                <a:spcPts val="0"/>
              </a:spcBef>
              <a:buFont typeface="+mj-lt"/>
              <a:buAutoNum type="arabicPeriod"/>
            </a:pPr>
            <a:endParaRPr lang="en-US" sz="3200">
              <a:solidFill>
                <a:schemeClr val="bg1"/>
              </a:solidFill>
              <a:latin typeface="Arial" panose="020B0604020202020204" pitchFamily="34" charset="0"/>
              <a:ea typeface="Roboto" panose="02000000000000000000" pitchFamily="2" charset="0"/>
              <a:cs typeface="Arial" panose="020B0604020202020204" pitchFamily="34" charset="0"/>
            </a:endParaRPr>
          </a:p>
          <a:p>
            <a:pPr marL="742950" indent="-514350" algn="ctr">
              <a:spcBef>
                <a:spcPts val="0"/>
              </a:spcBef>
              <a:buFont typeface="+mj-lt"/>
              <a:buAutoNum type="arabicPeriod"/>
            </a:pPr>
            <a:endParaRPr lang="en-US" sz="3200">
              <a:solidFill>
                <a:schemeClr val="bg1"/>
              </a:solidFill>
              <a:latin typeface="Arial" panose="020B0604020202020204" pitchFamily="34" charset="0"/>
              <a:ea typeface="Roboto" panose="02000000000000000000" pitchFamily="2" charset="0"/>
              <a:cs typeface="Arial" panose="020B0604020202020204" pitchFamily="34" charset="0"/>
            </a:endParaRPr>
          </a:p>
          <a:p>
            <a:pPr indent="0">
              <a:spcBef>
                <a:spcPts val="0"/>
              </a:spcBef>
              <a:buFont typeface="Arial" panose="020B0604020202020204" pitchFamily="34" charset="0"/>
              <a:buNone/>
            </a:pPr>
            <a:endParaRPr lang="en-US" sz="3200">
              <a:solidFill>
                <a:schemeClr val="bg1"/>
              </a:solidFill>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endParaRPr lang="en" altLang="en" sz="3200"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pic>
        <p:nvPicPr>
          <p:cNvPr id="8" name="Picture 2" descr="http://knote.com/wp-content/uploads/2015/02/Hard-work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6113057" y="3429000"/>
            <a:ext cx="3042684" cy="30087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0793342"/>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Advice for the Journey</a:t>
            </a:r>
          </a:p>
        </p:txBody>
      </p:sp>
      <p:sp>
        <p:nvSpPr>
          <p:cNvPr id="9" name="Rectangle 8"/>
          <p:cNvSpPr/>
          <p:nvPr/>
        </p:nvSpPr>
        <p:spPr>
          <a:xfrm>
            <a:off x="0" y="676039"/>
            <a:ext cx="9155741" cy="503896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10" name="Content Placeholder 2"/>
          <p:cNvSpPr txBox="1">
            <a:spLocks/>
          </p:cNvSpPr>
          <p:nvPr/>
        </p:nvSpPr>
        <p:spPr>
          <a:xfrm>
            <a:off x="443345" y="914400"/>
            <a:ext cx="8229600" cy="4525963"/>
          </a:xfrm>
          <a:prstGeom prst="rect">
            <a:avLst/>
          </a:prstGeom>
        </p:spPr>
        <p:txBody>
          <a:bodyPr vert="horz" lIns="91440" tIns="45720" rIns="91440" bIns="45720" numCol="1" rtlCol="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Font typeface="Arial" panose="020B0604020202020204" pitchFamily="34" charset="0"/>
              <a:buNone/>
            </a:pPr>
            <a:r>
              <a:rPr lang="en-US" sz="2800" b="1" u="sng" dirty="0">
                <a:solidFill>
                  <a:schemeClr val="bg1"/>
                </a:solidFill>
                <a:latin typeface="Arial" panose="020B0604020202020204" pitchFamily="34" charset="0"/>
                <a:ea typeface="Roboto" panose="02000000000000000000" pitchFamily="2" charset="0"/>
                <a:cs typeface="Arial" panose="020B0604020202020204" pitchFamily="34" charset="0"/>
              </a:rPr>
              <a:t>Throughout this course, always remember to:</a:t>
            </a:r>
          </a:p>
          <a:p>
            <a:pPr marL="228600" indent="0">
              <a:spcBef>
                <a:spcPts val="0"/>
              </a:spcBef>
              <a:buFont typeface="Arial" panose="020B0604020202020204" pitchFamily="34" charset="0"/>
              <a:buNone/>
            </a:pPr>
            <a:endParaRPr lang="en-US" sz="2800" dirty="0">
              <a:solidFill>
                <a:schemeClr val="bg1"/>
              </a:solidFill>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r>
              <a:rPr lang="en-US" sz="3600" i="1" dirty="0">
                <a:solidFill>
                  <a:schemeClr val="bg1"/>
                </a:solidFill>
                <a:latin typeface="Arial" panose="020B0604020202020204" pitchFamily="34" charset="0"/>
                <a:ea typeface="Roboto" panose="02000000000000000000" pitchFamily="2" charset="0"/>
                <a:cs typeface="Arial" panose="020B0604020202020204" pitchFamily="34" charset="0"/>
              </a:rPr>
              <a:t> Work Hard!!</a:t>
            </a:r>
          </a:p>
          <a:p>
            <a:pPr marL="742950" indent="-514350">
              <a:spcBef>
                <a:spcPts val="0"/>
              </a:spcBef>
              <a:buFont typeface="+mj-lt"/>
              <a:buAutoNum type="arabicPeriod"/>
            </a:pPr>
            <a:endParaRPr lang="en-US" sz="3600" dirty="0">
              <a:solidFill>
                <a:schemeClr val="bg1"/>
              </a:solidFill>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r>
              <a:rPr lang="en-US" sz="3600" b="1" i="1" dirty="0">
                <a:solidFill>
                  <a:schemeClr val="bg1"/>
                </a:solidFill>
                <a:latin typeface="Arial" panose="020B0604020202020204" pitchFamily="34" charset="0"/>
                <a:ea typeface="Roboto" panose="02000000000000000000" pitchFamily="2" charset="0"/>
                <a:cs typeface="Arial" panose="020B0604020202020204" pitchFamily="34" charset="0"/>
              </a:rPr>
              <a:t> Appreciate your successes</a:t>
            </a:r>
          </a:p>
          <a:p>
            <a:pPr marL="742950" indent="-514350" algn="ctr">
              <a:spcBef>
                <a:spcPts val="0"/>
              </a:spcBef>
              <a:buFont typeface="+mj-lt"/>
              <a:buAutoNum type="arabicPeriod"/>
            </a:pPr>
            <a:endParaRPr lang="en-US" sz="3600" dirty="0">
              <a:solidFill>
                <a:schemeClr val="bg1"/>
              </a:solidFill>
              <a:latin typeface="Arial" panose="020B0604020202020204" pitchFamily="34" charset="0"/>
              <a:ea typeface="Roboto" panose="02000000000000000000" pitchFamily="2" charset="0"/>
              <a:cs typeface="Arial" panose="020B0604020202020204" pitchFamily="34" charset="0"/>
            </a:endParaRPr>
          </a:p>
          <a:p>
            <a:pPr marL="228600" indent="0">
              <a:spcBef>
                <a:spcPts val="0"/>
              </a:spcBef>
              <a:buNone/>
            </a:pPr>
            <a:endParaRPr lang="en-US" sz="3600" dirty="0">
              <a:solidFill>
                <a:schemeClr val="bg1"/>
              </a:solidFill>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endParaRPr lang="en" altLang="en" sz="3600"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pic>
        <p:nvPicPr>
          <p:cNvPr id="11" name="Picture 4" descr="http://cdn.meme.am/instances/57165550.jpg"/>
          <p:cNvPicPr>
            <a:picLocks noChangeAspect="1" noChangeArrowheads="1"/>
          </p:cNvPicPr>
          <p:nvPr/>
        </p:nvPicPr>
        <p:blipFill rotWithShape="1">
          <a:blip r:embed="rId3">
            <a:extLst>
              <a:ext uri="{28A0092B-C50C-407E-A947-70E740481C1C}">
                <a14:useLocalDpi xmlns:a14="http://schemas.microsoft.com/office/drawing/2010/main" val="0"/>
              </a:ext>
            </a:extLst>
          </a:blip>
          <a:srcRect b="3604"/>
          <a:stretch/>
        </p:blipFill>
        <p:spPr>
          <a:xfrm>
            <a:off x="5548465" y="3810000"/>
            <a:ext cx="3607275" cy="26079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6226067"/>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Advice for the Journey</a:t>
            </a:r>
          </a:p>
        </p:txBody>
      </p:sp>
      <p:sp>
        <p:nvSpPr>
          <p:cNvPr id="9" name="Rectangle 8"/>
          <p:cNvSpPr/>
          <p:nvPr/>
        </p:nvSpPr>
        <p:spPr>
          <a:xfrm>
            <a:off x="0" y="676039"/>
            <a:ext cx="9155741" cy="503896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10" name="Content Placeholder 2"/>
          <p:cNvSpPr txBox="1">
            <a:spLocks/>
          </p:cNvSpPr>
          <p:nvPr/>
        </p:nvSpPr>
        <p:spPr>
          <a:xfrm>
            <a:off x="443345" y="914400"/>
            <a:ext cx="8229600" cy="4525963"/>
          </a:xfrm>
          <a:prstGeom prst="rect">
            <a:avLst/>
          </a:prstGeom>
        </p:spPr>
        <p:txBody>
          <a:bodyPr numCol="1">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spcBef>
                <a:spcPts val="0"/>
              </a:spcBef>
              <a:buFont typeface="Arial" panose="020B0604020202020204" pitchFamily="34" charset="0"/>
              <a:buNone/>
            </a:pPr>
            <a:r>
              <a:rPr lang="en-US" b="1" u="sng">
                <a:solidFill>
                  <a:schemeClr val="bg1"/>
                </a:solidFill>
                <a:latin typeface="Arial" panose="020B0604020202020204" pitchFamily="34" charset="0"/>
                <a:ea typeface="Roboto" panose="02000000000000000000" pitchFamily="2" charset="0"/>
                <a:cs typeface="Arial" panose="020B0604020202020204" pitchFamily="34" charset="0"/>
              </a:rPr>
              <a:t>Throughout this course, always remember to:</a:t>
            </a:r>
          </a:p>
          <a:p>
            <a:pPr indent="0">
              <a:spcBef>
                <a:spcPts val="0"/>
              </a:spcBef>
              <a:buFont typeface="Arial" panose="020B0604020202020204" pitchFamily="34" charset="0"/>
              <a:buNone/>
            </a:pPr>
            <a:endParaRPr lang="en-US">
              <a:solidFill>
                <a:schemeClr val="bg1"/>
              </a:solidFill>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r>
              <a:rPr lang="en-US" sz="3600" i="1">
                <a:solidFill>
                  <a:schemeClr val="bg1"/>
                </a:solidFill>
                <a:latin typeface="Arial" panose="020B0604020202020204" pitchFamily="34" charset="0"/>
                <a:ea typeface="Roboto" panose="02000000000000000000" pitchFamily="2" charset="0"/>
                <a:cs typeface="Arial" panose="020B0604020202020204" pitchFamily="34" charset="0"/>
              </a:rPr>
              <a:t> Work Hard!!</a:t>
            </a:r>
          </a:p>
          <a:p>
            <a:pPr marL="742950" indent="-514350">
              <a:spcBef>
                <a:spcPts val="0"/>
              </a:spcBef>
              <a:buFont typeface="+mj-lt"/>
              <a:buAutoNum type="arabicPeriod"/>
            </a:pPr>
            <a:endParaRPr lang="en-US" sz="3600">
              <a:solidFill>
                <a:schemeClr val="bg1"/>
              </a:solidFill>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r>
              <a:rPr lang="en-US" sz="3600" i="1">
                <a:solidFill>
                  <a:schemeClr val="bg1"/>
                </a:solidFill>
                <a:latin typeface="Arial" panose="020B0604020202020204" pitchFamily="34" charset="0"/>
                <a:ea typeface="Roboto" panose="02000000000000000000" pitchFamily="2" charset="0"/>
                <a:cs typeface="Arial" panose="020B0604020202020204" pitchFamily="34" charset="0"/>
              </a:rPr>
              <a:t> Appreciate your successes</a:t>
            </a:r>
          </a:p>
          <a:p>
            <a:pPr marL="742950" indent="-514350" algn="ctr">
              <a:spcBef>
                <a:spcPts val="0"/>
              </a:spcBef>
              <a:buFont typeface="+mj-lt"/>
              <a:buAutoNum type="arabicPeriod"/>
            </a:pPr>
            <a:endParaRPr lang="en-US" sz="3600">
              <a:solidFill>
                <a:schemeClr val="bg1"/>
              </a:solidFill>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r>
              <a:rPr lang="en-US" sz="3600" b="1">
                <a:solidFill>
                  <a:schemeClr val="bg1"/>
                </a:solidFill>
                <a:latin typeface="Arial" panose="020B0604020202020204" pitchFamily="34" charset="0"/>
                <a:ea typeface="Roboto" panose="02000000000000000000" pitchFamily="2" charset="0"/>
                <a:cs typeface="Arial" panose="020B0604020202020204" pitchFamily="34" charset="0"/>
              </a:rPr>
              <a:t> </a:t>
            </a:r>
            <a:r>
              <a:rPr lang="en-US" sz="3600" b="1" i="1">
                <a:solidFill>
                  <a:schemeClr val="bg1"/>
                </a:solidFill>
                <a:latin typeface="Arial" panose="020B0604020202020204" pitchFamily="34" charset="0"/>
                <a:ea typeface="Roboto" panose="02000000000000000000" pitchFamily="2" charset="0"/>
                <a:cs typeface="Arial" panose="020B0604020202020204" pitchFamily="34" charset="0"/>
              </a:rPr>
              <a:t>Trust yourself</a:t>
            </a:r>
          </a:p>
          <a:p>
            <a:pPr marL="742950" indent="-514350">
              <a:spcBef>
                <a:spcPts val="0"/>
              </a:spcBef>
              <a:buFont typeface="+mj-lt"/>
              <a:buAutoNum type="arabicPeriod"/>
            </a:pPr>
            <a:endParaRPr lang="en-US" sz="3600">
              <a:solidFill>
                <a:schemeClr val="bg1"/>
              </a:solidFill>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endParaRPr lang="en" altLang="en" sz="3600"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pic>
        <p:nvPicPr>
          <p:cNvPr id="11" name="Picture 8" descr="http://www.quickmeme.com/img/b1/b1863ec001f174e2d9a3cc0ad89aad0cbf78ddd297256b891bd8ff4662f3f044.jpg"/>
          <p:cNvPicPr>
            <a:picLocks noChangeAspect="1" noChangeArrowheads="1"/>
          </p:cNvPicPr>
          <p:nvPr/>
        </p:nvPicPr>
        <p:blipFill rotWithShape="1">
          <a:blip r:embed="rId3">
            <a:extLst>
              <a:ext uri="{28A0092B-C50C-407E-A947-70E740481C1C}">
                <a14:useLocalDpi xmlns:a14="http://schemas.microsoft.com/office/drawing/2010/main" val="0"/>
              </a:ext>
            </a:extLst>
          </a:blip>
          <a:srcRect t="2868" b="2857"/>
          <a:stretch/>
        </p:blipFill>
        <p:spPr>
          <a:xfrm>
            <a:off x="5559444" y="3917921"/>
            <a:ext cx="3584556" cy="2514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4740347"/>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Course Structure</a:t>
            </a:r>
          </a:p>
        </p:txBody>
      </p:sp>
    </p:spTree>
    <p:extLst>
      <p:ext uri="{BB962C8B-B14F-4D97-AF65-F5344CB8AC3E}">
        <p14:creationId xmlns:p14="http://schemas.microsoft.com/office/powerpoint/2010/main" val="352094612"/>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Daily Schedule</a:t>
            </a:r>
          </a:p>
        </p:txBody>
      </p:sp>
      <p:sp>
        <p:nvSpPr>
          <p:cNvPr id="4" name="Shape 70"/>
          <p:cNvSpPr txBox="1">
            <a:spLocks/>
          </p:cNvSpPr>
          <p:nvPr/>
        </p:nvSpPr>
        <p:spPr>
          <a:xfrm>
            <a:off x="98425" y="747991"/>
            <a:ext cx="8947150" cy="5568208"/>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 altLang="en" sz="2800" dirty="0">
                <a:latin typeface="Arial" panose="020B0604020202020204" pitchFamily="34" charset="0"/>
                <a:ea typeface="Roboto" panose="02000000000000000000" pitchFamily="2" charset="0"/>
                <a:cs typeface="Arial" panose="020B0604020202020204" pitchFamily="34" charset="0"/>
              </a:rPr>
              <a:t>For each class we’ll run through the following:</a:t>
            </a:r>
          </a:p>
          <a:p>
            <a:pPr marL="228600" indent="0">
              <a:spcBef>
                <a:spcPts val="0"/>
              </a:spcBef>
              <a:buNone/>
            </a:pPr>
            <a:endParaRPr lang="en" altLang="en" sz="15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800" dirty="0">
                <a:latin typeface="Arial" panose="020B0604020202020204" pitchFamily="34" charset="0"/>
                <a:ea typeface="Roboto" panose="02000000000000000000" pitchFamily="2" charset="0"/>
                <a:cs typeface="Arial" panose="020B0604020202020204" pitchFamily="34" charset="0"/>
              </a:rPr>
              <a:t>Set Objectives</a:t>
            </a: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800" dirty="0">
                <a:latin typeface="Arial" panose="020B0604020202020204" pitchFamily="34" charset="0"/>
                <a:ea typeface="Roboto" panose="02000000000000000000" pitchFamily="2" charset="0"/>
                <a:cs typeface="Arial" panose="020B0604020202020204" pitchFamily="34" charset="0"/>
              </a:rPr>
              <a:t>Brief Background Lecture</a:t>
            </a: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800" dirty="0">
                <a:latin typeface="Arial" panose="020B0604020202020204" pitchFamily="34" charset="0"/>
                <a:ea typeface="Roboto" panose="02000000000000000000" pitchFamily="2" charset="0"/>
                <a:cs typeface="Arial" panose="020B0604020202020204" pitchFamily="34" charset="0"/>
              </a:rPr>
              <a:t>Watch Me / Coding Demos</a:t>
            </a: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800" dirty="0">
                <a:latin typeface="Arial" panose="020B0604020202020204" pitchFamily="34" charset="0"/>
                <a:ea typeface="Roboto" panose="02000000000000000000" pitchFamily="2" charset="0"/>
                <a:cs typeface="Arial" panose="020B0604020202020204" pitchFamily="34" charset="0"/>
              </a:rPr>
              <a:t>Code Discussions</a:t>
            </a: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800" dirty="0">
                <a:latin typeface="Arial" panose="020B0604020202020204" pitchFamily="34" charset="0"/>
                <a:ea typeface="Roboto" panose="02000000000000000000" pitchFamily="2" charset="0"/>
                <a:cs typeface="Arial" panose="020B0604020202020204" pitchFamily="34" charset="0"/>
              </a:rPr>
              <a:t>In-Class Exercises</a:t>
            </a: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800" dirty="0">
                <a:latin typeface="Arial" panose="020B0604020202020204" pitchFamily="34" charset="0"/>
                <a:ea typeface="Roboto" panose="02000000000000000000" pitchFamily="2" charset="0"/>
                <a:cs typeface="Arial" panose="020B0604020202020204" pitchFamily="34" charset="0"/>
              </a:rPr>
              <a:t>Project Work</a:t>
            </a:r>
          </a:p>
        </p:txBody>
      </p:sp>
    </p:spTree>
    <p:extLst>
      <p:ext uri="{BB962C8B-B14F-4D97-AF65-F5344CB8AC3E}">
        <p14:creationId xmlns:p14="http://schemas.microsoft.com/office/powerpoint/2010/main" val="1347797347"/>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Daily Schedule</a:t>
            </a:r>
          </a:p>
        </p:txBody>
      </p:sp>
      <p:sp>
        <p:nvSpPr>
          <p:cNvPr id="5" name="Shape 70"/>
          <p:cNvSpPr txBox="1">
            <a:spLocks/>
          </p:cNvSpPr>
          <p:nvPr/>
        </p:nvSpPr>
        <p:spPr>
          <a:xfrm>
            <a:off x="98425" y="747991"/>
            <a:ext cx="8947150" cy="3394500"/>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 altLang="en" sz="2800" dirty="0">
                <a:latin typeface="Arial" panose="020B0604020202020204" pitchFamily="34" charset="0"/>
                <a:ea typeface="Roboto" panose="02000000000000000000" pitchFamily="2" charset="0"/>
                <a:cs typeface="Arial" panose="020B0604020202020204" pitchFamily="34" charset="0"/>
              </a:rPr>
              <a:t>For each class we’ll run through the following:</a:t>
            </a:r>
          </a:p>
          <a:p>
            <a:pPr marL="228600" indent="0">
              <a:spcBef>
                <a:spcPts val="0"/>
              </a:spcBef>
              <a:buNone/>
            </a:pPr>
            <a:endParaRPr lang="en" altLang="en" sz="15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800" dirty="0">
                <a:latin typeface="Arial" panose="020B0604020202020204" pitchFamily="34" charset="0"/>
                <a:ea typeface="Roboto" panose="02000000000000000000" pitchFamily="2" charset="0"/>
                <a:cs typeface="Arial" panose="020B0604020202020204" pitchFamily="34" charset="0"/>
              </a:rPr>
              <a:t>Set Objectives</a:t>
            </a: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800" dirty="0">
                <a:latin typeface="Arial" panose="020B0604020202020204" pitchFamily="34" charset="0"/>
                <a:ea typeface="Roboto" panose="02000000000000000000" pitchFamily="2" charset="0"/>
                <a:cs typeface="Arial" panose="020B0604020202020204" pitchFamily="34" charset="0"/>
              </a:rPr>
              <a:t>Brief Background Lecture</a:t>
            </a: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800" dirty="0">
                <a:latin typeface="Arial" panose="020B0604020202020204" pitchFamily="34" charset="0"/>
                <a:ea typeface="Roboto" panose="02000000000000000000" pitchFamily="2" charset="0"/>
                <a:cs typeface="Arial" panose="020B0604020202020204" pitchFamily="34" charset="0"/>
              </a:rPr>
              <a:t>Watch Me / Coding Demos</a:t>
            </a: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800" dirty="0">
                <a:latin typeface="Arial" panose="020B0604020202020204" pitchFamily="34" charset="0"/>
                <a:ea typeface="Roboto" panose="02000000000000000000" pitchFamily="2" charset="0"/>
                <a:cs typeface="Arial" panose="020B0604020202020204" pitchFamily="34" charset="0"/>
              </a:rPr>
              <a:t>Code Discussions</a:t>
            </a: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800" dirty="0">
                <a:latin typeface="Arial" panose="020B0604020202020204" pitchFamily="34" charset="0"/>
                <a:ea typeface="Roboto" panose="02000000000000000000" pitchFamily="2" charset="0"/>
                <a:cs typeface="Arial" panose="020B0604020202020204" pitchFamily="34" charset="0"/>
              </a:rPr>
              <a:t>In-Class Exercises</a:t>
            </a: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800" dirty="0">
                <a:latin typeface="Arial" panose="020B0604020202020204" pitchFamily="34" charset="0"/>
                <a:ea typeface="Roboto" panose="02000000000000000000" pitchFamily="2" charset="0"/>
                <a:cs typeface="Arial" panose="020B0604020202020204" pitchFamily="34" charset="0"/>
              </a:rPr>
              <a:t>Project Work</a:t>
            </a:r>
          </a:p>
        </p:txBody>
      </p:sp>
      <p:sp>
        <p:nvSpPr>
          <p:cNvPr id="6" name="Rectangle 5"/>
          <p:cNvSpPr/>
          <p:nvPr/>
        </p:nvSpPr>
        <p:spPr>
          <a:xfrm>
            <a:off x="304801" y="3981690"/>
            <a:ext cx="3746703" cy="2334509"/>
          </a:xfrm>
          <a:prstGeom prst="rect">
            <a:avLst/>
          </a:prstGeom>
          <a:noFill/>
          <a:ln w="603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latin typeface="Arial" panose="020B0604020202020204" pitchFamily="34" charset="0"/>
              <a:cs typeface="Arial" panose="020B0604020202020204" pitchFamily="34" charset="0"/>
            </a:endParaRPr>
          </a:p>
        </p:txBody>
      </p:sp>
      <p:sp>
        <p:nvSpPr>
          <p:cNvPr id="7" name="TextBox 6"/>
          <p:cNvSpPr txBox="1"/>
          <p:nvPr/>
        </p:nvSpPr>
        <p:spPr>
          <a:xfrm>
            <a:off x="4114800" y="4770099"/>
            <a:ext cx="4977645" cy="523220"/>
          </a:xfrm>
          <a:prstGeom prst="rect">
            <a:avLst/>
          </a:prstGeom>
          <a:noFill/>
        </p:spPr>
        <p:txBody>
          <a:bodyPr wrap="none" numCol="1" rtlCol="0">
            <a:spAutoFit/>
          </a:bodyPr>
          <a:lstStyle/>
          <a:p>
            <a:pPr algn="ctr"/>
            <a:r>
              <a:rPr lang="en-US" sz="2800" b="1" u="sng" dirty="0">
                <a:solidFill>
                  <a:srgbClr val="C00000"/>
                </a:solidFill>
                <a:latin typeface="Arial" panose="020B0604020202020204" pitchFamily="34" charset="0"/>
                <a:cs typeface="Arial" panose="020B0604020202020204" pitchFamily="34" charset="0"/>
              </a:rPr>
              <a:t>The Super Important Stuff!!!</a:t>
            </a:r>
          </a:p>
        </p:txBody>
      </p:sp>
      <p:sp>
        <p:nvSpPr>
          <p:cNvPr id="8" name="TextBox 7"/>
          <p:cNvSpPr txBox="1"/>
          <p:nvPr/>
        </p:nvSpPr>
        <p:spPr>
          <a:xfrm>
            <a:off x="4779502" y="5364612"/>
            <a:ext cx="3648243" cy="523220"/>
          </a:xfrm>
          <a:prstGeom prst="rect">
            <a:avLst/>
          </a:prstGeom>
          <a:noFill/>
        </p:spPr>
        <p:txBody>
          <a:bodyPr wrap="none" numCol="1" rtlCol="0">
            <a:spAutoFit/>
          </a:bodyPr>
          <a:lstStyle/>
          <a:p>
            <a:pPr algn="ctr"/>
            <a:r>
              <a:rPr lang="en-US" sz="2800" i="1" dirty="0">
                <a:solidFill>
                  <a:srgbClr val="C00000"/>
                </a:solidFill>
                <a:latin typeface="Arial" panose="020B0604020202020204" pitchFamily="34" charset="0"/>
                <a:cs typeface="Arial" panose="020B0604020202020204" pitchFamily="34" charset="0"/>
              </a:rPr>
              <a:t>i.e. Always be coding!</a:t>
            </a:r>
          </a:p>
        </p:txBody>
      </p:sp>
    </p:spTree>
    <p:extLst>
      <p:ext uri="{BB962C8B-B14F-4D97-AF65-F5344CB8AC3E}">
        <p14:creationId xmlns:p14="http://schemas.microsoft.com/office/powerpoint/2010/main" val="3723267081"/>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Instructor </a:t>
            </a:r>
            <a:r>
              <a:rPr lang="en-US" dirty="0" smtClean="0"/>
              <a:t>= … ?</a:t>
            </a:r>
            <a:endParaRPr lang="en-US" dirty="0"/>
          </a:p>
        </p:txBody>
      </p:sp>
      <p:sp>
        <p:nvSpPr>
          <p:cNvPr id="5" name="Shape 70"/>
          <p:cNvSpPr txBox="1">
            <a:spLocks/>
          </p:cNvSpPr>
          <p:nvPr/>
        </p:nvSpPr>
        <p:spPr>
          <a:xfrm>
            <a:off x="196850" y="760690"/>
            <a:ext cx="8947150" cy="5676985"/>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US" sz="2800" b="1" u="sng" dirty="0" smtClean="0">
                <a:latin typeface="Arial" panose="020B0604020202020204" pitchFamily="34" charset="0"/>
                <a:ea typeface="Roboto" panose="02000000000000000000" pitchFamily="2" charset="0"/>
                <a:cs typeface="Arial" panose="020B0604020202020204" pitchFamily="34" charset="0"/>
              </a:rPr>
              <a:t>Omar Patel</a:t>
            </a:r>
            <a:endParaRPr lang="en" altLang="en" sz="2800" b="1" u="sng"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endParaRPr lang="en" altLang="en" sz="1500" b="1"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US" sz="2800" dirty="0" smtClean="0">
                <a:latin typeface="Arial" panose="020B0604020202020204" pitchFamily="34" charset="0"/>
                <a:ea typeface="Roboto" panose="02000000000000000000" pitchFamily="2" charset="0"/>
                <a:cs typeface="Arial" panose="020B0604020202020204" pitchFamily="34" charset="0"/>
              </a:rPr>
              <a:t>BA Political Science / Pre-Dental Studies UC Berkeley</a:t>
            </a: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US" sz="2800" dirty="0" smtClean="0">
                <a:latin typeface="Arial" panose="020B0604020202020204" pitchFamily="34" charset="0"/>
                <a:ea typeface="Roboto" panose="02000000000000000000" pitchFamily="2" charset="0"/>
                <a:cs typeface="Arial" panose="020B0604020202020204" pitchFamily="34" charset="0"/>
              </a:rPr>
              <a:t>Worked as Software engineer and Instructor</a:t>
            </a: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800" dirty="0">
                <a:latin typeface="Arial" panose="020B0604020202020204" pitchFamily="34" charset="0"/>
                <a:ea typeface="Roboto" panose="02000000000000000000" pitchFamily="2" charset="0"/>
                <a:cs typeface="Arial" panose="020B0604020202020204" pitchFamily="34" charset="0"/>
              </a:rPr>
              <a:t>Over </a:t>
            </a:r>
            <a:r>
              <a:rPr lang="en-US" sz="2800" dirty="0" smtClean="0">
                <a:latin typeface="Arial" panose="020B0604020202020204" pitchFamily="34" charset="0"/>
                <a:ea typeface="Roboto" panose="02000000000000000000" pitchFamily="2" charset="0"/>
                <a:cs typeface="Arial" panose="020B0604020202020204" pitchFamily="34" charset="0"/>
              </a:rPr>
              <a:t>6</a:t>
            </a:r>
            <a:r>
              <a:rPr lang="en" altLang="en" sz="2800" dirty="0" smtClean="0">
                <a:latin typeface="Arial" panose="020B0604020202020204" pitchFamily="34" charset="0"/>
                <a:ea typeface="Roboto" panose="02000000000000000000" pitchFamily="2" charset="0"/>
                <a:cs typeface="Arial" panose="020B0604020202020204" pitchFamily="34" charset="0"/>
              </a:rPr>
              <a:t> </a:t>
            </a:r>
            <a:r>
              <a:rPr lang="en" altLang="en" sz="2800" dirty="0">
                <a:latin typeface="Arial" panose="020B0604020202020204" pitchFamily="34" charset="0"/>
                <a:ea typeface="Roboto" panose="02000000000000000000" pitchFamily="2" charset="0"/>
                <a:cs typeface="Arial" panose="020B0604020202020204" pitchFamily="34" charset="0"/>
              </a:rPr>
              <a:t>years </a:t>
            </a:r>
            <a:r>
              <a:rPr lang="en" altLang="en" sz="2800" dirty="0" smtClean="0">
                <a:latin typeface="Arial" panose="020B0604020202020204" pitchFamily="34" charset="0"/>
                <a:ea typeface="Roboto" panose="02000000000000000000" pitchFamily="2" charset="0"/>
                <a:cs typeface="Arial" panose="020B0604020202020204" pitchFamily="34" charset="0"/>
              </a:rPr>
              <a:t>coding</a:t>
            </a:r>
            <a:endParaRPr lang="en" altLang="en" sz="2800" dirty="0">
              <a:latin typeface="Arial" panose="020B0604020202020204" pitchFamily="34" charset="0"/>
              <a:ea typeface="Roboto" panose="02000000000000000000" pitchFamily="2" charset="0"/>
              <a:cs typeface="Arial" panose="020B0604020202020204" pitchFamily="34" charset="0"/>
            </a:endParaRPr>
          </a:p>
        </p:txBody>
      </p:sp>
      <p:sp>
        <p:nvSpPr>
          <p:cNvPr id="7" name="Rectangle 6"/>
          <p:cNvSpPr/>
          <p:nvPr/>
        </p:nvSpPr>
        <p:spPr>
          <a:xfrm>
            <a:off x="3482822" y="3776157"/>
            <a:ext cx="5726741" cy="1785104"/>
          </a:xfrm>
          <a:prstGeom prst="rect">
            <a:avLst/>
          </a:prstGeom>
        </p:spPr>
        <p:txBody>
          <a:bodyPr wrap="square" numCol="1">
            <a:spAutoFit/>
          </a:bodyPr>
          <a:lstStyle/>
          <a:p>
            <a:pPr marL="685800" indent="-457200">
              <a:spcBef>
                <a:spcPts val="0"/>
              </a:spcBef>
              <a:buFont typeface="Arial" panose="020B0604020202020204" pitchFamily="34" charset="0"/>
              <a:buChar char="•"/>
            </a:pPr>
            <a:r>
              <a:rPr lang="en-US" sz="3000" i="1" dirty="0" smtClean="0">
                <a:latin typeface="Arial" panose="020B0604020202020204" pitchFamily="34" charset="0"/>
                <a:ea typeface="Roboto" panose="02000000000000000000" pitchFamily="2" charset="0"/>
                <a:cs typeface="Arial" panose="020B0604020202020204" pitchFamily="34" charset="0"/>
              </a:rPr>
              <a:t>Geek/Nerd (ALL THE THINGS)</a:t>
            </a:r>
          </a:p>
          <a:p>
            <a:pPr marL="685800" indent="-457200">
              <a:spcBef>
                <a:spcPts val="0"/>
              </a:spcBef>
              <a:buFont typeface="Arial" panose="020B0604020202020204" pitchFamily="34" charset="0"/>
              <a:buChar char="•"/>
            </a:pPr>
            <a:endParaRPr lang="en" altLang="en" sz="30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Arial" panose="020B0604020202020204" pitchFamily="34" charset="0"/>
              <a:buChar char="•"/>
            </a:pPr>
            <a:r>
              <a:rPr lang="en" altLang="en" sz="2000" dirty="0" smtClean="0">
                <a:latin typeface="Arial" panose="020B0604020202020204" pitchFamily="34" charset="0"/>
                <a:ea typeface="Roboto" panose="02000000000000000000" pitchFamily="2" charset="0"/>
                <a:cs typeface="Arial" panose="020B0604020202020204" pitchFamily="34" charset="0"/>
              </a:rPr>
              <a:t>Secretly, </a:t>
            </a:r>
            <a:r>
              <a:rPr lang="en-US" altLang="en" sz="2000" dirty="0" smtClean="0">
                <a:latin typeface="Arial" panose="020B0604020202020204" pitchFamily="34" charset="0"/>
                <a:ea typeface="Roboto" panose="02000000000000000000" pitchFamily="2" charset="0"/>
                <a:cs typeface="Arial" panose="020B0604020202020204" pitchFamily="34" charset="0"/>
              </a:rPr>
              <a:t>into MMA</a:t>
            </a:r>
            <a:endParaRPr lang="en" altLang="en" sz="2000" dirty="0">
              <a:latin typeface="Arial" panose="020B0604020202020204" pitchFamily="34" charset="0"/>
              <a:ea typeface="Roboto" panose="02000000000000000000" pitchFamily="2" charset="0"/>
              <a:cs typeface="Arial" panose="020B0604020202020204" pitchFamily="34" charset="0"/>
            </a:endParaRPr>
          </a:p>
        </p:txBody>
      </p:sp>
      <p:sp>
        <p:nvSpPr>
          <p:cNvPr id="8" name="TextBox 7"/>
          <p:cNvSpPr txBox="1"/>
          <p:nvPr/>
        </p:nvSpPr>
        <p:spPr>
          <a:xfrm>
            <a:off x="870741" y="4803976"/>
            <a:ext cx="1832489" cy="369332"/>
          </a:xfrm>
          <a:prstGeom prst="rect">
            <a:avLst/>
          </a:prstGeom>
          <a:noFill/>
        </p:spPr>
        <p:txBody>
          <a:bodyPr wrap="none" numCol="1" rtlCol="0">
            <a:spAutoFit/>
          </a:bodyPr>
          <a:lstStyle/>
          <a:p>
            <a:r>
              <a:rPr lang="en-US" dirty="0"/>
              <a:t>Insert image here</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3776157"/>
            <a:ext cx="3091185" cy="2055638"/>
          </a:xfrm>
          <a:prstGeom prst="rect">
            <a:avLst/>
          </a:prstGeom>
        </p:spPr>
      </p:pic>
    </p:spTree>
    <p:extLst>
      <p:ext uri="{BB962C8B-B14F-4D97-AF65-F5344CB8AC3E}">
        <p14:creationId xmlns:p14="http://schemas.microsoft.com/office/powerpoint/2010/main" val="1438086291"/>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Pre-Work</a:t>
            </a:r>
          </a:p>
        </p:txBody>
      </p:sp>
    </p:spTree>
    <p:extLst>
      <p:ext uri="{BB962C8B-B14F-4D97-AF65-F5344CB8AC3E}">
        <p14:creationId xmlns:p14="http://schemas.microsoft.com/office/powerpoint/2010/main" val="2330790028"/>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Software Checklist</a:t>
            </a:r>
          </a:p>
        </p:txBody>
      </p:sp>
      <p:sp>
        <p:nvSpPr>
          <p:cNvPr id="4" name="Shape 70"/>
          <p:cNvSpPr txBox="1">
            <a:spLocks/>
          </p:cNvSpPr>
          <p:nvPr/>
        </p:nvSpPr>
        <p:spPr>
          <a:xfrm>
            <a:off x="98425" y="747990"/>
            <a:ext cx="8947150" cy="5348009"/>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685800" indent="-457200">
              <a:spcBef>
                <a:spcPts val="0"/>
              </a:spcBef>
            </a:pPr>
            <a:endParaRPr lang="en" altLang="en" sz="1500" b="1" dirty="0">
              <a:latin typeface="Arial" panose="020B0604020202020204" pitchFamily="34" charset="0"/>
              <a:ea typeface="Roboto" panose="02000000000000000000" pitchFamily="2" charset="0"/>
              <a:cs typeface="Arial" panose="020B0604020202020204" pitchFamily="34" charset="0"/>
            </a:endParaRPr>
          </a:p>
          <a:p>
            <a:pPr marL="228600" indent="0">
              <a:spcBef>
                <a:spcPts val="0"/>
              </a:spcBef>
              <a:buNone/>
            </a:pPr>
            <a:r>
              <a:rPr lang="en" altLang="en" sz="2800" dirty="0">
                <a:latin typeface="Arial" panose="020B0604020202020204" pitchFamily="34" charset="0"/>
                <a:ea typeface="Roboto" panose="02000000000000000000" pitchFamily="2" charset="0"/>
                <a:cs typeface="Arial" panose="020B0604020202020204" pitchFamily="34" charset="0"/>
              </a:rPr>
              <a:t>At this point, you should have each of these installed:</a:t>
            </a:r>
          </a:p>
          <a:p>
            <a:pPr marL="228600" indent="0">
              <a:spcBef>
                <a:spcPts val="0"/>
              </a:spcBef>
              <a:buNone/>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Wingdings" panose="05000000000000000000" pitchFamily="2" charset="2"/>
              <a:buChar char="q"/>
            </a:pPr>
            <a:r>
              <a:rPr lang="en" altLang="en" sz="2800" dirty="0">
                <a:latin typeface="Arial" panose="020B0604020202020204" pitchFamily="34" charset="0"/>
                <a:ea typeface="Roboto" panose="02000000000000000000" pitchFamily="2" charset="0"/>
                <a:cs typeface="Arial" panose="020B0604020202020204" pitchFamily="34" charset="0"/>
              </a:rPr>
              <a:t> Slack </a:t>
            </a:r>
          </a:p>
          <a:p>
            <a:pPr marL="685800" indent="-457200">
              <a:spcBef>
                <a:spcPts val="0"/>
              </a:spcBef>
              <a:buFont typeface="Wingdings" panose="05000000000000000000" pitchFamily="2" charset="2"/>
              <a:buChar char="q"/>
            </a:pPr>
            <a:r>
              <a:rPr lang="en" altLang="en" sz="2800" dirty="0">
                <a:latin typeface="Arial" panose="020B0604020202020204" pitchFamily="34" charset="0"/>
                <a:ea typeface="Roboto" panose="02000000000000000000" pitchFamily="2" charset="0"/>
                <a:cs typeface="Arial" panose="020B0604020202020204" pitchFamily="34" charset="0"/>
              </a:rPr>
              <a:t> Sublime Text 3</a:t>
            </a:r>
          </a:p>
          <a:p>
            <a:pPr marL="685800" indent="-457200">
              <a:spcBef>
                <a:spcPts val="0"/>
              </a:spcBef>
              <a:buFont typeface="Wingdings" panose="05000000000000000000" pitchFamily="2" charset="2"/>
              <a:buChar char="q"/>
            </a:pPr>
            <a:r>
              <a:rPr lang="en" altLang="en" sz="2800" dirty="0">
                <a:latin typeface="Arial" panose="020B0604020202020204" pitchFamily="34" charset="0"/>
                <a:ea typeface="Roboto" panose="02000000000000000000" pitchFamily="2" charset="0"/>
                <a:cs typeface="Arial" panose="020B0604020202020204" pitchFamily="34" charset="0"/>
              </a:rPr>
              <a:t> Git for Version Control</a:t>
            </a:r>
          </a:p>
          <a:p>
            <a:pPr marL="685800" indent="-457200">
              <a:spcBef>
                <a:spcPts val="0"/>
              </a:spcBef>
              <a:buFont typeface="Wingdings" panose="05000000000000000000" pitchFamily="2" charset="2"/>
              <a:buChar char="q"/>
            </a:pPr>
            <a:r>
              <a:rPr lang="en" altLang="en" sz="2800" dirty="0">
                <a:latin typeface="Arial" panose="020B0604020202020204" pitchFamily="34" charset="0"/>
                <a:ea typeface="Roboto" panose="02000000000000000000" pitchFamily="2" charset="0"/>
                <a:cs typeface="Arial" panose="020B0604020202020204" pitchFamily="34" charset="0"/>
              </a:rPr>
              <a:t> Git Bash (Windows) or Terminal (Mac)</a:t>
            </a:r>
          </a:p>
          <a:p>
            <a:pPr marL="685800" indent="-457200">
              <a:spcBef>
                <a:spcPts val="0"/>
              </a:spcBef>
              <a:buFont typeface="Wingdings" panose="05000000000000000000" pitchFamily="2" charset="2"/>
              <a:buChar char="q"/>
            </a:pPr>
            <a:r>
              <a:rPr lang="en" altLang="en" sz="2800" dirty="0">
                <a:latin typeface="Arial" panose="020B0604020202020204" pitchFamily="34" charset="0"/>
                <a:ea typeface="Roboto" panose="02000000000000000000" pitchFamily="2" charset="0"/>
                <a:cs typeface="Arial" panose="020B0604020202020204" pitchFamily="34" charset="0"/>
              </a:rPr>
              <a:t> Node.js</a:t>
            </a:r>
          </a:p>
          <a:p>
            <a:pPr marL="685800" indent="-457200">
              <a:spcBef>
                <a:spcPts val="0"/>
              </a:spcBef>
              <a:buFont typeface="Wingdings" panose="05000000000000000000" pitchFamily="2" charset="2"/>
              <a:buChar char="q"/>
            </a:pPr>
            <a:r>
              <a:rPr lang="en" altLang="en" sz="2800" dirty="0">
                <a:latin typeface="Arial" panose="020B0604020202020204" pitchFamily="34" charset="0"/>
                <a:ea typeface="Roboto" panose="02000000000000000000" pitchFamily="2" charset="0"/>
                <a:cs typeface="Arial" panose="020B0604020202020204" pitchFamily="34" charset="0"/>
              </a:rPr>
              <a:t> Heroku Toolbelt</a:t>
            </a:r>
          </a:p>
          <a:p>
            <a:pPr marL="685800" indent="-457200">
              <a:spcBef>
                <a:spcPts val="0"/>
              </a:spcBef>
              <a:buFont typeface="Wingdings" panose="05000000000000000000" pitchFamily="2" charset="2"/>
              <a:buChar char="q"/>
            </a:pPr>
            <a:r>
              <a:rPr lang="en-US" sz="2800" dirty="0" smtClean="0">
                <a:latin typeface="Arial" panose="020B0604020202020204" pitchFamily="34" charset="0"/>
                <a:ea typeface="Roboto" panose="02000000000000000000" pitchFamily="2" charset="0"/>
                <a:cs typeface="Arial" panose="020B0604020202020204" pitchFamily="34" charset="0"/>
              </a:rPr>
              <a:t> </a:t>
            </a:r>
            <a:r>
              <a:rPr lang="en" altLang="en" sz="2800" dirty="0" smtClean="0">
                <a:latin typeface="Arial" panose="020B0604020202020204" pitchFamily="34" charset="0"/>
                <a:ea typeface="Roboto" panose="02000000000000000000" pitchFamily="2" charset="0"/>
                <a:cs typeface="Arial" panose="020B0604020202020204" pitchFamily="34" charset="0"/>
              </a:rPr>
              <a:t>Google </a:t>
            </a:r>
            <a:r>
              <a:rPr lang="en" altLang="en" sz="2800" dirty="0">
                <a:latin typeface="Arial" panose="020B0604020202020204" pitchFamily="34" charset="0"/>
                <a:ea typeface="Roboto" panose="02000000000000000000" pitchFamily="2" charset="0"/>
                <a:cs typeface="Arial" panose="020B0604020202020204" pitchFamily="34" charset="0"/>
              </a:rPr>
              <a:t>Chrome</a:t>
            </a:r>
          </a:p>
          <a:p>
            <a:pPr marL="228600" indent="0">
              <a:spcBef>
                <a:spcPts val="0"/>
              </a:spcBef>
              <a:buNone/>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1833729508"/>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Accounts Checklist</a:t>
            </a:r>
          </a:p>
        </p:txBody>
      </p:sp>
      <p:sp>
        <p:nvSpPr>
          <p:cNvPr id="5" name="Shape 70"/>
          <p:cNvSpPr txBox="1">
            <a:spLocks/>
          </p:cNvSpPr>
          <p:nvPr/>
        </p:nvSpPr>
        <p:spPr>
          <a:xfrm>
            <a:off x="98425" y="914400"/>
            <a:ext cx="8947150" cy="3394500"/>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 altLang="en" sz="2800" dirty="0">
                <a:latin typeface="Arial" panose="020B0604020202020204" pitchFamily="34" charset="0"/>
                <a:ea typeface="Roboto" panose="02000000000000000000" pitchFamily="2" charset="0"/>
                <a:cs typeface="Arial" panose="020B0604020202020204" pitchFamily="34" charset="0"/>
              </a:rPr>
              <a:t>You should also now have accounts for:</a:t>
            </a:r>
          </a:p>
          <a:p>
            <a:pPr marL="228600" indent="0">
              <a:spcBef>
                <a:spcPts val="0"/>
              </a:spcBef>
              <a:buNone/>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Wingdings" panose="05000000000000000000" pitchFamily="2" charset="2"/>
              <a:buChar char="q"/>
            </a:pPr>
            <a:r>
              <a:rPr lang="en" altLang="en" sz="2800" dirty="0">
                <a:latin typeface="Arial" panose="020B0604020202020204" pitchFamily="34" charset="0"/>
                <a:ea typeface="Roboto" panose="02000000000000000000" pitchFamily="2" charset="0"/>
                <a:cs typeface="Arial" panose="020B0604020202020204" pitchFamily="34" charset="0"/>
              </a:rPr>
              <a:t> GitHub (with SSH Integration)</a:t>
            </a:r>
          </a:p>
          <a:p>
            <a:pPr marL="685800" indent="-457200">
              <a:spcBef>
                <a:spcPts val="0"/>
              </a:spcBef>
              <a:buFont typeface="Wingdings" panose="05000000000000000000" pitchFamily="2" charset="2"/>
              <a:buChar char="q"/>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Wingdings" panose="05000000000000000000" pitchFamily="2" charset="2"/>
              <a:buChar char="q"/>
            </a:pPr>
            <a:r>
              <a:rPr lang="en" altLang="en" sz="2800" dirty="0">
                <a:latin typeface="Arial" panose="020B0604020202020204" pitchFamily="34" charset="0"/>
                <a:ea typeface="Roboto" panose="02000000000000000000" pitchFamily="2" charset="0"/>
                <a:cs typeface="Arial" panose="020B0604020202020204" pitchFamily="34" charset="0"/>
              </a:rPr>
              <a:t> Heroku</a:t>
            </a:r>
          </a:p>
          <a:p>
            <a:pPr marL="685800" indent="-457200">
              <a:spcBef>
                <a:spcPts val="0"/>
              </a:spcBef>
              <a:buFont typeface="Wingdings" panose="05000000000000000000" pitchFamily="2" charset="2"/>
              <a:buChar char="q"/>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Wingdings" panose="05000000000000000000" pitchFamily="2" charset="2"/>
              <a:buChar char="q"/>
            </a:pPr>
            <a:r>
              <a:rPr lang="en" altLang="en" sz="2800" dirty="0">
                <a:latin typeface="Arial" panose="020B0604020202020204" pitchFamily="34" charset="0"/>
                <a:ea typeface="Roboto" panose="02000000000000000000" pitchFamily="2" charset="0"/>
                <a:cs typeface="Arial" panose="020B0604020202020204" pitchFamily="34" charset="0"/>
              </a:rPr>
              <a:t> LinkedIn</a:t>
            </a:r>
          </a:p>
          <a:p>
            <a:pPr marL="685800" indent="-457200">
              <a:spcBef>
                <a:spcPts val="0"/>
              </a:spcBef>
              <a:buFont typeface="Wingdings" panose="05000000000000000000" pitchFamily="2" charset="2"/>
              <a:buChar char="q"/>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Wingdings" panose="05000000000000000000" pitchFamily="2" charset="2"/>
              <a:buChar char="q"/>
            </a:pPr>
            <a:r>
              <a:rPr lang="en" altLang="en" sz="2800" dirty="0">
                <a:latin typeface="Arial" panose="020B0604020202020204" pitchFamily="34" charset="0"/>
                <a:ea typeface="Roboto" panose="02000000000000000000" pitchFamily="2" charset="0"/>
                <a:cs typeface="Arial" panose="020B0604020202020204" pitchFamily="34" charset="0"/>
              </a:rPr>
              <a:t> Stack </a:t>
            </a:r>
            <a:r>
              <a:rPr lang="en" altLang="en" sz="2800" dirty="0" smtClean="0">
                <a:latin typeface="Arial" panose="020B0604020202020204" pitchFamily="34" charset="0"/>
                <a:ea typeface="Roboto" panose="02000000000000000000" pitchFamily="2" charset="0"/>
                <a:cs typeface="Arial" panose="020B0604020202020204" pitchFamily="34" charset="0"/>
              </a:rPr>
              <a:t>Overflow</a:t>
            </a: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228600" indent="0">
              <a:spcBef>
                <a:spcPts val="0"/>
              </a:spcBef>
              <a:buNone/>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2137062562"/>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Self-Check</a:t>
            </a:r>
          </a:p>
        </p:txBody>
      </p:sp>
      <p:sp>
        <p:nvSpPr>
          <p:cNvPr id="4" name="Shape 70"/>
          <p:cNvSpPr txBox="1">
            <a:spLocks/>
          </p:cNvSpPr>
          <p:nvPr/>
        </p:nvSpPr>
        <p:spPr>
          <a:xfrm>
            <a:off x="98425" y="914400"/>
            <a:ext cx="8947150" cy="3394500"/>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 altLang="en" sz="2800" dirty="0">
                <a:latin typeface="Arial" panose="020B0604020202020204" pitchFamily="34" charset="0"/>
                <a:ea typeface="Roboto" panose="02000000000000000000" pitchFamily="2" charset="0"/>
                <a:cs typeface="Arial" panose="020B0604020202020204" pitchFamily="34" charset="0"/>
              </a:rPr>
              <a:t>Let’s do some quick checks of the following</a:t>
            </a:r>
          </a:p>
          <a:p>
            <a:pPr marL="228600" indent="0">
              <a:spcBef>
                <a:spcPts val="0"/>
              </a:spcBef>
              <a:buNone/>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Wingdings" panose="05000000000000000000" pitchFamily="2" charset="2"/>
              <a:buChar char="ü"/>
            </a:pPr>
            <a:r>
              <a:rPr lang="en" altLang="en" sz="2800" dirty="0">
                <a:latin typeface="Arial" panose="020B0604020202020204" pitchFamily="34" charset="0"/>
                <a:ea typeface="Roboto" panose="02000000000000000000" pitchFamily="2" charset="0"/>
                <a:cs typeface="Arial" panose="020B0604020202020204" pitchFamily="34" charset="0"/>
              </a:rPr>
              <a:t>Sublime Check</a:t>
            </a:r>
          </a:p>
          <a:p>
            <a:pPr marL="685800" indent="-457200">
              <a:spcBef>
                <a:spcPts val="0"/>
              </a:spcBef>
              <a:buFont typeface="Wingdings" panose="05000000000000000000" pitchFamily="2" charset="2"/>
              <a:buChar char="ü"/>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Wingdings" panose="05000000000000000000" pitchFamily="2" charset="2"/>
              <a:buChar char="ü"/>
            </a:pPr>
            <a:r>
              <a:rPr lang="en" altLang="en" sz="2800" dirty="0">
                <a:latin typeface="Arial" panose="020B0604020202020204" pitchFamily="34" charset="0"/>
                <a:ea typeface="Roboto" panose="02000000000000000000" pitchFamily="2" charset="0"/>
                <a:cs typeface="Arial" panose="020B0604020202020204" pitchFamily="34" charset="0"/>
              </a:rPr>
              <a:t>Git Bash / Terminal Check</a:t>
            </a:r>
          </a:p>
          <a:p>
            <a:pPr marL="685800" indent="-457200">
              <a:spcBef>
                <a:spcPts val="0"/>
              </a:spcBef>
              <a:buFont typeface="Wingdings" panose="05000000000000000000" pitchFamily="2" charset="2"/>
              <a:buChar char="ü"/>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Wingdings" panose="05000000000000000000" pitchFamily="2" charset="2"/>
              <a:buChar char="ü"/>
            </a:pPr>
            <a:r>
              <a:rPr lang="en" altLang="en" sz="2800" dirty="0">
                <a:latin typeface="Arial" panose="020B0604020202020204" pitchFamily="34" charset="0"/>
                <a:ea typeface="Roboto" panose="02000000000000000000" pitchFamily="2" charset="0"/>
                <a:cs typeface="Arial" panose="020B0604020202020204" pitchFamily="34" charset="0"/>
              </a:rPr>
              <a:t>Node Check</a:t>
            </a:r>
          </a:p>
          <a:p>
            <a:pPr marL="685800" indent="-457200">
              <a:spcBef>
                <a:spcPts val="0"/>
              </a:spcBef>
              <a:buFont typeface="Wingdings" panose="05000000000000000000" pitchFamily="2" charset="2"/>
              <a:buChar char="ü"/>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Wingdings" panose="05000000000000000000" pitchFamily="2" charset="2"/>
              <a:buChar char="ü"/>
            </a:pPr>
            <a:r>
              <a:rPr lang="en" altLang="en" sz="2800" dirty="0">
                <a:latin typeface="Arial" panose="020B0604020202020204" pitchFamily="34" charset="0"/>
                <a:ea typeface="Roboto" panose="02000000000000000000" pitchFamily="2" charset="0"/>
                <a:cs typeface="Arial" panose="020B0604020202020204" pitchFamily="34" charset="0"/>
              </a:rPr>
              <a:t>Git Check</a:t>
            </a:r>
          </a:p>
          <a:p>
            <a:pPr marL="685800" indent="-457200">
              <a:spcBef>
                <a:spcPts val="0"/>
              </a:spcBef>
              <a:buFont typeface="Wingdings" panose="05000000000000000000" pitchFamily="2" charset="2"/>
              <a:buChar char="ü"/>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Wingdings" panose="05000000000000000000" pitchFamily="2" charset="2"/>
              <a:buChar char="ü"/>
            </a:pPr>
            <a:r>
              <a:rPr lang="en" altLang="en" sz="2800" dirty="0">
                <a:latin typeface="Arial" panose="020B0604020202020204" pitchFamily="34" charset="0"/>
                <a:ea typeface="Roboto" panose="02000000000000000000" pitchFamily="2" charset="0"/>
                <a:cs typeface="Arial" panose="020B0604020202020204" pitchFamily="34" charset="0"/>
              </a:rPr>
              <a:t>Heroku Check</a:t>
            </a:r>
          </a:p>
          <a:p>
            <a:pPr marL="685800" indent="-457200">
              <a:spcBef>
                <a:spcPts val="0"/>
              </a:spcBef>
              <a:buFont typeface="Wingdings" panose="05000000000000000000" pitchFamily="2" charset="2"/>
              <a:buChar char="q"/>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Wingdings" panose="05000000000000000000" pitchFamily="2" charset="2"/>
              <a:buChar char="q"/>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228600" indent="0">
              <a:spcBef>
                <a:spcPts val="0"/>
              </a:spcBef>
              <a:buNone/>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1122447650"/>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On the Modern Web</a:t>
            </a:r>
          </a:p>
        </p:txBody>
      </p:sp>
    </p:spTree>
    <p:extLst>
      <p:ext uri="{BB962C8B-B14F-4D97-AF65-F5344CB8AC3E}">
        <p14:creationId xmlns:p14="http://schemas.microsoft.com/office/powerpoint/2010/main" val="3195269577"/>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Full-Stack Development?</a:t>
            </a:r>
          </a:p>
        </p:txBody>
      </p:sp>
      <p:pic>
        <p:nvPicPr>
          <p:cNvPr id="5" name="Picture 2" descr="http://cdn.meme.am/instances/6442870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1600200" y="990599"/>
            <a:ext cx="6400800" cy="51775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2645088"/>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The “Magic” of YouTube</a:t>
            </a:r>
          </a:p>
        </p:txBody>
      </p:sp>
      <p:pic>
        <p:nvPicPr>
          <p:cNvPr id="4" name="Picture 3"/>
          <p:cNvPicPr>
            <a:picLocks noChangeAspect="1"/>
          </p:cNvPicPr>
          <p:nvPr/>
        </p:nvPicPr>
        <p:blipFill>
          <a:blip r:embed="rId3"/>
          <a:stretch>
            <a:fillRect/>
          </a:stretch>
        </p:blipFill>
        <p:spPr>
          <a:xfrm>
            <a:off x="1143000" y="802186"/>
            <a:ext cx="7206085" cy="5573668"/>
          </a:xfrm>
          <a:prstGeom prst="rect">
            <a:avLst/>
          </a:prstGeom>
        </p:spPr>
      </p:pic>
    </p:spTree>
    <p:extLst>
      <p:ext uri="{BB962C8B-B14F-4D97-AF65-F5344CB8AC3E}">
        <p14:creationId xmlns:p14="http://schemas.microsoft.com/office/powerpoint/2010/main" val="2850271408"/>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Full-Stack Development</a:t>
            </a:r>
          </a:p>
        </p:txBody>
      </p:sp>
      <p:pic>
        <p:nvPicPr>
          <p:cNvPr id="5" name="Picture 4" descr="C:\Users\ahaque89\Downloads\MEAN Deployment Strategy - Page 1 (2).png"/>
          <p:cNvPicPr/>
          <p:nvPr/>
        </p:nvPicPr>
        <p:blipFill rotWithShape="1">
          <a:blip r:embed="rId3" cstate="print">
            <a:extLst>
              <a:ext uri="{28A0092B-C50C-407E-A947-70E740481C1C}">
                <a14:useLocalDpi xmlns:a14="http://schemas.microsoft.com/office/drawing/2010/main" val="0"/>
              </a:ext>
            </a:extLst>
          </a:blip>
          <a:srcRect l="2424" t="13635" r="3151" b="5248"/>
          <a:stretch/>
        </p:blipFill>
        <p:spPr>
          <a:xfrm>
            <a:off x="57398" y="740473"/>
            <a:ext cx="8948716" cy="4212062"/>
          </a:xfrm>
          <a:prstGeom prst="rect">
            <a:avLst/>
          </a:prstGeom>
          <a:noFill/>
          <a:ln>
            <a:noFill/>
          </a:ln>
          <a:extLst>
            <a:ext uri="{53640926-AAD7-44D8-BBD7-CCE9431645EC}">
              <a14:shadowObscured xmlns:a14="http://schemas.microsoft.com/office/drawing/2010/main"/>
            </a:ext>
          </a:extLst>
        </p:spPr>
      </p:pic>
      <p:sp>
        <p:nvSpPr>
          <p:cNvPr id="6" name="Rectangle 5"/>
          <p:cNvSpPr/>
          <p:nvPr/>
        </p:nvSpPr>
        <p:spPr>
          <a:xfrm>
            <a:off x="0" y="4923129"/>
            <a:ext cx="9155741" cy="149231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latin typeface="Arial" panose="020B0604020202020204" pitchFamily="34" charset="0"/>
              <a:cs typeface="Arial" panose="020B0604020202020204" pitchFamily="34" charset="0"/>
            </a:endParaRPr>
          </a:p>
        </p:txBody>
      </p:sp>
      <p:sp>
        <p:nvSpPr>
          <p:cNvPr id="7" name="Rectangle 6"/>
          <p:cNvSpPr/>
          <p:nvPr/>
        </p:nvSpPr>
        <p:spPr>
          <a:xfrm>
            <a:off x="179712" y="5022270"/>
            <a:ext cx="8796315" cy="1323439"/>
          </a:xfrm>
          <a:prstGeom prst="rect">
            <a:avLst/>
          </a:prstGeom>
        </p:spPr>
        <p:txBody>
          <a:bodyPr wrap="square" numCol="1">
            <a:spAutoFit/>
          </a:bodyPr>
          <a:lstStyle/>
          <a:p>
            <a:pPr marL="342900" indent="-342900">
              <a:buFont typeface="Arial" panose="020B0604020202020204" pitchFamily="34" charset="0"/>
              <a:buChar char="•"/>
            </a:pPr>
            <a:r>
              <a:rPr lang="en-US" sz="2000" dirty="0">
                <a:solidFill>
                  <a:schemeClr val="bg1"/>
                </a:solidFill>
                <a:latin typeface="Arial" panose="020B0604020202020204" pitchFamily="34" charset="0"/>
                <a:ea typeface="Roboto" panose="02000000000000000000" pitchFamily="2" charset="0"/>
                <a:cs typeface="Arial" panose="020B0604020202020204" pitchFamily="34" charset="0"/>
              </a:rPr>
              <a:t>In modern </a:t>
            </a:r>
            <a:r>
              <a:rPr lang="en-US" sz="2000" b="1" dirty="0">
                <a:solidFill>
                  <a:schemeClr val="bg1"/>
                </a:solidFill>
                <a:latin typeface="Arial" panose="020B0604020202020204" pitchFamily="34" charset="0"/>
                <a:ea typeface="Roboto" panose="02000000000000000000" pitchFamily="2" charset="0"/>
                <a:cs typeface="Arial" panose="020B0604020202020204" pitchFamily="34" charset="0"/>
              </a:rPr>
              <a:t>web apps, </a:t>
            </a:r>
            <a:r>
              <a:rPr lang="en-US" sz="2000" dirty="0">
                <a:solidFill>
                  <a:schemeClr val="bg1"/>
                </a:solidFill>
                <a:latin typeface="Arial" panose="020B0604020202020204" pitchFamily="34" charset="0"/>
                <a:ea typeface="Roboto" panose="02000000000000000000" pitchFamily="2" charset="0"/>
                <a:cs typeface="Arial" panose="020B0604020202020204" pitchFamily="34" charset="0"/>
              </a:rPr>
              <a:t>there’s a constant back-and-forth communication between two key components: the visuals displayed on the user’s browser (</a:t>
            </a:r>
            <a:r>
              <a:rPr lang="en-US" sz="2000" b="1" dirty="0">
                <a:solidFill>
                  <a:schemeClr val="bg1"/>
                </a:solidFill>
                <a:latin typeface="Arial" panose="020B0604020202020204" pitchFamily="34" charset="0"/>
                <a:ea typeface="Roboto" panose="02000000000000000000" pitchFamily="2" charset="0"/>
                <a:cs typeface="Arial" panose="020B0604020202020204" pitchFamily="34" charset="0"/>
              </a:rPr>
              <a:t>frontend) </a:t>
            </a:r>
            <a:r>
              <a:rPr lang="en-US" sz="2000" dirty="0">
                <a:solidFill>
                  <a:schemeClr val="bg1"/>
                </a:solidFill>
                <a:latin typeface="Arial" panose="020B0604020202020204" pitchFamily="34" charset="0"/>
                <a:ea typeface="Roboto" panose="02000000000000000000" pitchFamily="2" charset="0"/>
                <a:cs typeface="Arial" panose="020B0604020202020204" pitchFamily="34" charset="0"/>
              </a:rPr>
              <a:t>and the data and logic stored on the server (</a:t>
            </a:r>
            <a:r>
              <a:rPr lang="en-US" sz="2000" b="1" dirty="0">
                <a:solidFill>
                  <a:schemeClr val="bg1"/>
                </a:solidFill>
                <a:latin typeface="Arial" panose="020B0604020202020204" pitchFamily="34" charset="0"/>
                <a:ea typeface="Roboto" panose="02000000000000000000" pitchFamily="2" charset="0"/>
                <a:cs typeface="Arial" panose="020B0604020202020204" pitchFamily="34" charset="0"/>
              </a:rPr>
              <a:t>backend).</a:t>
            </a:r>
          </a:p>
        </p:txBody>
      </p:sp>
    </p:spTree>
    <p:extLst>
      <p:ext uri="{BB962C8B-B14F-4D97-AF65-F5344CB8AC3E}">
        <p14:creationId xmlns:p14="http://schemas.microsoft.com/office/powerpoint/2010/main" val="2728304835"/>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Full-Stack Development</a:t>
            </a:r>
          </a:p>
        </p:txBody>
      </p:sp>
      <p:pic>
        <p:nvPicPr>
          <p:cNvPr id="5" name="Picture 4" descr="C:\Users\ahaque89\Downloads\MEAN Deployment Strategy - Page 1 (2).png"/>
          <p:cNvPicPr/>
          <p:nvPr/>
        </p:nvPicPr>
        <p:blipFill rotWithShape="1">
          <a:blip r:embed="rId3" cstate="print">
            <a:extLst>
              <a:ext uri="{28A0092B-C50C-407E-A947-70E740481C1C}">
                <a14:useLocalDpi xmlns:a14="http://schemas.microsoft.com/office/drawing/2010/main" val="0"/>
              </a:ext>
            </a:extLst>
          </a:blip>
          <a:srcRect l="2424" t="13635" r="3151" b="5248"/>
          <a:stretch/>
        </p:blipFill>
        <p:spPr>
          <a:xfrm>
            <a:off x="57398" y="740473"/>
            <a:ext cx="8948716" cy="4212062"/>
          </a:xfrm>
          <a:prstGeom prst="rect">
            <a:avLst/>
          </a:prstGeom>
          <a:noFill/>
          <a:ln>
            <a:noFill/>
          </a:ln>
          <a:extLst>
            <a:ext uri="{53640926-AAD7-44D8-BBD7-CCE9431645EC}">
              <a14:shadowObscured xmlns:a14="http://schemas.microsoft.com/office/drawing/2010/main"/>
            </a:ext>
          </a:extLst>
        </p:spPr>
      </p:pic>
      <p:sp>
        <p:nvSpPr>
          <p:cNvPr id="6" name="Rectangle 5"/>
          <p:cNvSpPr/>
          <p:nvPr/>
        </p:nvSpPr>
        <p:spPr>
          <a:xfrm>
            <a:off x="-1" y="4953000"/>
            <a:ext cx="9155741" cy="149231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latin typeface="Arial" panose="020B0604020202020204" pitchFamily="34" charset="0"/>
              <a:cs typeface="Arial" panose="020B0604020202020204" pitchFamily="34" charset="0"/>
            </a:endParaRPr>
          </a:p>
        </p:txBody>
      </p:sp>
      <p:sp>
        <p:nvSpPr>
          <p:cNvPr id="8" name="Rectangle 7"/>
          <p:cNvSpPr/>
          <p:nvPr/>
        </p:nvSpPr>
        <p:spPr>
          <a:xfrm>
            <a:off x="173842" y="5181600"/>
            <a:ext cx="8796315" cy="1015663"/>
          </a:xfrm>
          <a:prstGeom prst="rect">
            <a:avLst/>
          </a:prstGeom>
        </p:spPr>
        <p:txBody>
          <a:bodyPr wrap="square" numCol="1">
            <a:spAutoFit/>
          </a:bodyPr>
          <a:lstStyle/>
          <a:p>
            <a:pPr marL="342900" indent="-342900">
              <a:buFont typeface="Arial" panose="020B0604020202020204" pitchFamily="34" charset="0"/>
              <a:buChar char="•"/>
            </a:pPr>
            <a:r>
              <a:rPr lang="en-US" sz="2000" b="1" dirty="0">
                <a:solidFill>
                  <a:schemeClr val="bg1"/>
                </a:solidFill>
                <a:latin typeface="Arial" panose="020B0604020202020204" pitchFamily="34" charset="0"/>
                <a:ea typeface="Roboto" panose="02000000000000000000" pitchFamily="2" charset="0"/>
                <a:cs typeface="Arial" panose="020B0604020202020204" pitchFamily="34" charset="0"/>
              </a:rPr>
              <a:t>Full-Stack Development </a:t>
            </a:r>
            <a:r>
              <a:rPr lang="en-US" sz="2000" dirty="0">
                <a:solidFill>
                  <a:schemeClr val="bg1"/>
                </a:solidFill>
                <a:latin typeface="Arial" panose="020B0604020202020204" pitchFamily="34" charset="0"/>
                <a:ea typeface="Roboto" panose="02000000000000000000" pitchFamily="2" charset="0"/>
                <a:cs typeface="Arial" panose="020B0604020202020204" pitchFamily="34" charset="0"/>
              </a:rPr>
              <a:t>is the concept of building </a:t>
            </a:r>
            <a:r>
              <a:rPr lang="en-US" sz="2000" b="1" i="1" u="sng" dirty="0">
                <a:solidFill>
                  <a:schemeClr val="bg1"/>
                </a:solidFill>
                <a:latin typeface="Arial" panose="020B0604020202020204" pitchFamily="34" charset="0"/>
                <a:ea typeface="Roboto" panose="02000000000000000000" pitchFamily="2" charset="0"/>
                <a:cs typeface="Arial" panose="020B0604020202020204" pitchFamily="34" charset="0"/>
              </a:rPr>
              <a:t>every</a:t>
            </a:r>
            <a:r>
              <a:rPr lang="en-US" sz="2000" i="1" dirty="0">
                <a:solidFill>
                  <a:schemeClr val="bg1"/>
                </a:solidFill>
                <a:latin typeface="Arial" panose="020B0604020202020204" pitchFamily="34" charset="0"/>
                <a:ea typeface="Roboto" panose="02000000000000000000" pitchFamily="2" charset="0"/>
                <a:cs typeface="Arial" panose="020B0604020202020204" pitchFamily="34" charset="0"/>
              </a:rPr>
              <a:t> </a:t>
            </a:r>
            <a:r>
              <a:rPr lang="en-US" sz="2000" dirty="0">
                <a:solidFill>
                  <a:schemeClr val="bg1"/>
                </a:solidFill>
                <a:latin typeface="Arial" panose="020B0604020202020204" pitchFamily="34" charset="0"/>
                <a:ea typeface="Roboto" panose="02000000000000000000" pitchFamily="2" charset="0"/>
                <a:cs typeface="Arial" panose="020B0604020202020204" pitchFamily="34" charset="0"/>
              </a:rPr>
              <a:t>aspect of the web application – from the visuals and interactions, to the data transfer and processing.</a:t>
            </a:r>
            <a:endParaRPr lang="en-US" sz="2000" b="1" u="sng"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959324115"/>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Full-Stack Development</a:t>
            </a:r>
          </a:p>
        </p:txBody>
      </p:sp>
      <p:sp>
        <p:nvSpPr>
          <p:cNvPr id="55" name="Shape 70"/>
          <p:cNvSpPr txBox="1">
            <a:spLocks/>
          </p:cNvSpPr>
          <p:nvPr/>
        </p:nvSpPr>
        <p:spPr>
          <a:xfrm>
            <a:off x="0" y="1041306"/>
            <a:ext cx="3079750" cy="2026067"/>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HTML</a:t>
            </a:r>
          </a:p>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CSS</a:t>
            </a:r>
          </a:p>
          <a:p>
            <a:pPr marL="685800" indent="-457200">
              <a:spcBef>
                <a:spcPts val="0"/>
              </a:spcBef>
            </a:pPr>
            <a:r>
              <a:rPr lang="en-US" sz="2000" dirty="0">
                <a:latin typeface="Arial" panose="020B0604020202020204" pitchFamily="34" charset="0"/>
                <a:ea typeface="Roboto" panose="02000000000000000000" pitchFamily="2" charset="0"/>
                <a:cs typeface="Arial" panose="020B0604020202020204" pitchFamily="34" charset="0"/>
              </a:rPr>
              <a:t>JavaScript</a:t>
            </a:r>
            <a:endParaRPr lang="en" altLang="en" sz="20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US" sz="2000" dirty="0">
                <a:latin typeface="Arial" panose="020B0604020202020204" pitchFamily="34" charset="0"/>
                <a:ea typeface="Roboto" panose="02000000000000000000" pitchFamily="2" charset="0"/>
                <a:cs typeface="Arial" panose="020B0604020202020204" pitchFamily="34" charset="0"/>
              </a:rPr>
              <a:t>jQuery</a:t>
            </a:r>
            <a:endParaRPr lang="en" altLang="en" sz="20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Bootstrap</a:t>
            </a:r>
          </a:p>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SEO</a:t>
            </a:r>
          </a:p>
        </p:txBody>
      </p:sp>
      <p:sp>
        <p:nvSpPr>
          <p:cNvPr id="56" name="Shape 70"/>
          <p:cNvSpPr txBox="1">
            <a:spLocks/>
          </p:cNvSpPr>
          <p:nvPr/>
        </p:nvSpPr>
        <p:spPr>
          <a:xfrm>
            <a:off x="2896001" y="1028449"/>
            <a:ext cx="1920875" cy="1354788"/>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685800" indent="-457200">
              <a:spcBef>
                <a:spcPts val="0"/>
              </a:spcBef>
            </a:pPr>
            <a:r>
              <a:rPr lang="en" altLang="en" sz="2000" dirty="0" err="1">
                <a:latin typeface="Arial" panose="020B0604020202020204" pitchFamily="34" charset="0"/>
                <a:ea typeface="Roboto" panose="02000000000000000000" pitchFamily="2" charset="0"/>
                <a:cs typeface="Arial" panose="020B0604020202020204" pitchFamily="34" charset="0"/>
              </a:rPr>
              <a:t>Heroku</a:t>
            </a:r>
            <a:endParaRPr lang="en" altLang="en" sz="20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Git</a:t>
            </a:r>
          </a:p>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GitHub</a:t>
            </a:r>
          </a:p>
        </p:txBody>
      </p:sp>
      <p:sp>
        <p:nvSpPr>
          <p:cNvPr id="57" name="Shape 70"/>
          <p:cNvSpPr txBox="1">
            <a:spLocks/>
          </p:cNvSpPr>
          <p:nvPr/>
        </p:nvSpPr>
        <p:spPr>
          <a:xfrm>
            <a:off x="0" y="3754837"/>
            <a:ext cx="3962401" cy="1828800"/>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APIs (Consuming)</a:t>
            </a:r>
          </a:p>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JSON</a:t>
            </a:r>
          </a:p>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AJAX</a:t>
            </a:r>
          </a:p>
          <a:p>
            <a:pPr marL="685800" indent="-457200">
              <a:spcBef>
                <a:spcPts val="0"/>
              </a:spcBef>
            </a:pPr>
            <a:r>
              <a:rPr lang="en-US" sz="2000" dirty="0">
                <a:latin typeface="Arial" panose="020B0604020202020204" pitchFamily="34" charset="0"/>
                <a:ea typeface="Roboto" panose="02000000000000000000" pitchFamily="2" charset="0"/>
                <a:cs typeface="Arial" panose="020B0604020202020204" pitchFamily="34" charset="0"/>
              </a:rPr>
              <a:t>Real Time </a:t>
            </a:r>
            <a:r>
              <a:rPr lang="en" altLang="en" sz="2000" dirty="0">
                <a:latin typeface="Arial" panose="020B0604020202020204" pitchFamily="34" charset="0"/>
                <a:ea typeface="Roboto" panose="02000000000000000000" pitchFamily="2" charset="0"/>
                <a:cs typeface="Arial" panose="020B0604020202020204" pitchFamily="34" charset="0"/>
              </a:rPr>
              <a:t>Cloud </a:t>
            </a:r>
            <a:r>
              <a:rPr lang="en-US" sz="2000" dirty="0">
                <a:latin typeface="Arial" panose="020B0604020202020204" pitchFamily="34" charset="0"/>
                <a:ea typeface="Roboto" panose="02000000000000000000" pitchFamily="2" charset="0"/>
                <a:cs typeface="Arial" panose="020B0604020202020204" pitchFamily="34" charset="0"/>
              </a:rPr>
              <a:t>Database </a:t>
            </a:r>
            <a:r>
              <a:rPr lang="en" altLang="en" sz="2000" dirty="0">
                <a:latin typeface="Arial" panose="020B0604020202020204" pitchFamily="34" charset="0"/>
                <a:ea typeface="Roboto" panose="02000000000000000000" pitchFamily="2" charset="0"/>
                <a:cs typeface="Arial" panose="020B0604020202020204" pitchFamily="34" charset="0"/>
              </a:rPr>
              <a:t>via </a:t>
            </a:r>
            <a:r>
              <a:rPr lang="en-US" sz="2000" dirty="0">
                <a:latin typeface="Arial" panose="020B0604020202020204" pitchFamily="34" charset="0"/>
                <a:ea typeface="Roboto" panose="02000000000000000000" pitchFamily="2" charset="0"/>
                <a:cs typeface="Arial" panose="020B0604020202020204" pitchFamily="34" charset="0"/>
              </a:rPr>
              <a:t>Firebase</a:t>
            </a:r>
            <a:endParaRPr lang="en" altLang="en" sz="2000" dirty="0">
              <a:latin typeface="Arial" panose="020B0604020202020204" pitchFamily="34" charset="0"/>
              <a:ea typeface="Roboto" panose="02000000000000000000" pitchFamily="2" charset="0"/>
              <a:cs typeface="Arial" panose="020B0604020202020204" pitchFamily="34" charset="0"/>
            </a:endParaRPr>
          </a:p>
        </p:txBody>
      </p:sp>
      <p:sp>
        <p:nvSpPr>
          <p:cNvPr id="58" name="Shape 70"/>
          <p:cNvSpPr txBox="1">
            <a:spLocks/>
          </p:cNvSpPr>
          <p:nvPr/>
        </p:nvSpPr>
        <p:spPr>
          <a:xfrm>
            <a:off x="5101131" y="1011637"/>
            <a:ext cx="3841750" cy="2743200"/>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Templating Engines</a:t>
            </a:r>
          </a:p>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Sessions</a:t>
            </a:r>
          </a:p>
          <a:p>
            <a:pPr marL="685800" indent="-457200">
              <a:spcBef>
                <a:spcPts val="0"/>
              </a:spcBef>
            </a:pPr>
            <a:r>
              <a:rPr lang="en-US" sz="2000" dirty="0">
                <a:latin typeface="Arial" panose="020B0604020202020204" pitchFamily="34" charset="0"/>
                <a:ea typeface="Roboto" panose="02000000000000000000" pitchFamily="2" charset="0"/>
                <a:cs typeface="Arial" panose="020B0604020202020204" pitchFamily="34" charset="0"/>
              </a:rPr>
              <a:t>Writing tests</a:t>
            </a:r>
          </a:p>
          <a:p>
            <a:pPr marL="685800" indent="-457200">
              <a:spcBef>
                <a:spcPts val="0"/>
              </a:spcBef>
            </a:pPr>
            <a:r>
              <a:rPr lang="en-US" sz="2000" dirty="0" err="1">
                <a:latin typeface="Arial" panose="020B0604020202020204" pitchFamily="34" charset="0"/>
                <a:ea typeface="Roboto" panose="02000000000000000000" pitchFamily="2" charset="0"/>
                <a:cs typeface="Arial" panose="020B0604020202020204" pitchFamily="34" charset="0"/>
              </a:rPr>
              <a:t>Node.js</a:t>
            </a:r>
            <a:endParaRPr lang="en-US" sz="20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000" dirty="0" err="1">
                <a:latin typeface="Arial" panose="020B0604020202020204" pitchFamily="34" charset="0"/>
                <a:ea typeface="Roboto" panose="02000000000000000000" pitchFamily="2" charset="0"/>
                <a:cs typeface="Arial" panose="020B0604020202020204" pitchFamily="34" charset="0"/>
              </a:rPr>
              <a:t>Express.js</a:t>
            </a:r>
            <a:endParaRPr lang="en" altLang="en" sz="20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US" sz="2000" dirty="0">
                <a:latin typeface="Arial" panose="020B0604020202020204" pitchFamily="34" charset="0"/>
                <a:ea typeface="Roboto" panose="02000000000000000000" pitchFamily="2" charset="0"/>
                <a:cs typeface="Arial" panose="020B0604020202020204" pitchFamily="34" charset="0"/>
              </a:rPr>
              <a:t>Creating APIs</a:t>
            </a:r>
          </a:p>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MVC</a:t>
            </a:r>
          </a:p>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User Authentication</a:t>
            </a:r>
            <a:endParaRPr lang="en-US" sz="20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US" sz="2000" dirty="0">
                <a:latin typeface="Arial" panose="020B0604020202020204" pitchFamily="34" charset="0"/>
                <a:ea typeface="Roboto" panose="02000000000000000000" pitchFamily="2" charset="0"/>
                <a:cs typeface="Arial" panose="020B0604020202020204" pitchFamily="34" charset="0"/>
              </a:rPr>
              <a:t>ORM (</a:t>
            </a:r>
            <a:r>
              <a:rPr lang="en-US" sz="2000" dirty="0" err="1">
                <a:latin typeface="Arial" panose="020B0604020202020204" pitchFamily="34" charset="0"/>
                <a:ea typeface="Roboto" panose="02000000000000000000" pitchFamily="2" charset="0"/>
                <a:cs typeface="Arial" panose="020B0604020202020204" pitchFamily="34" charset="0"/>
              </a:rPr>
              <a:t>Sequelize</a:t>
            </a:r>
            <a:r>
              <a:rPr lang="en-US" sz="2000" dirty="0" smtClean="0">
                <a:latin typeface="Arial" panose="020B0604020202020204" pitchFamily="34" charset="0"/>
                <a:ea typeface="Roboto" panose="02000000000000000000" pitchFamily="2" charset="0"/>
                <a:cs typeface="Arial" panose="020B0604020202020204" pitchFamily="34" charset="0"/>
              </a:rPr>
              <a:t>)</a:t>
            </a:r>
            <a:endParaRPr lang="en-US" sz="2000" dirty="0">
              <a:latin typeface="Arial" panose="020B0604020202020204" pitchFamily="34" charset="0"/>
              <a:ea typeface="Roboto" panose="02000000000000000000" pitchFamily="2" charset="0"/>
              <a:cs typeface="Arial" panose="020B0604020202020204" pitchFamily="34" charset="0"/>
            </a:endParaRPr>
          </a:p>
        </p:txBody>
      </p:sp>
      <p:sp>
        <p:nvSpPr>
          <p:cNvPr id="59" name="Shape 70"/>
          <p:cNvSpPr txBox="1">
            <a:spLocks/>
          </p:cNvSpPr>
          <p:nvPr/>
        </p:nvSpPr>
        <p:spPr>
          <a:xfrm>
            <a:off x="2940592" y="2832132"/>
            <a:ext cx="2130158" cy="901668"/>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MySQL</a:t>
            </a:r>
          </a:p>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MongoDB</a:t>
            </a:r>
          </a:p>
        </p:txBody>
      </p:sp>
      <p:sp>
        <p:nvSpPr>
          <p:cNvPr id="60" name="Shape 70"/>
          <p:cNvSpPr txBox="1">
            <a:spLocks/>
          </p:cNvSpPr>
          <p:nvPr/>
        </p:nvSpPr>
        <p:spPr>
          <a:xfrm>
            <a:off x="5070750" y="4460435"/>
            <a:ext cx="3049242" cy="901668"/>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685800" indent="-457200">
              <a:spcBef>
                <a:spcPts val="0"/>
              </a:spcBef>
            </a:pPr>
            <a:endParaRPr lang="en-US" sz="20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endParaRPr lang="en-US" sz="20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Algorithms</a:t>
            </a:r>
          </a:p>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Design Patterns</a:t>
            </a:r>
          </a:p>
        </p:txBody>
      </p:sp>
      <p:sp>
        <p:nvSpPr>
          <p:cNvPr id="61" name="Shape 70"/>
          <p:cNvSpPr txBox="1">
            <a:spLocks/>
          </p:cNvSpPr>
          <p:nvPr/>
        </p:nvSpPr>
        <p:spPr>
          <a:xfrm>
            <a:off x="464904" y="3349346"/>
            <a:ext cx="2305050" cy="451282"/>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 altLang="en" sz="2000" b="1" u="sng" dirty="0">
                <a:latin typeface="Arial" panose="020B0604020202020204" pitchFamily="34" charset="0"/>
                <a:ea typeface="Roboto" panose="02000000000000000000" pitchFamily="2" charset="0"/>
                <a:cs typeface="Arial" panose="020B0604020202020204" pitchFamily="34" charset="0"/>
              </a:rPr>
              <a:t>API Interaction</a:t>
            </a:r>
          </a:p>
        </p:txBody>
      </p:sp>
      <p:sp>
        <p:nvSpPr>
          <p:cNvPr id="62" name="Shape 70"/>
          <p:cNvSpPr txBox="1">
            <a:spLocks/>
          </p:cNvSpPr>
          <p:nvPr/>
        </p:nvSpPr>
        <p:spPr>
          <a:xfrm>
            <a:off x="3382673" y="2471504"/>
            <a:ext cx="1905000" cy="451282"/>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 altLang="en" sz="2000" b="1" u="sng" dirty="0">
                <a:latin typeface="Arial" panose="020B0604020202020204" pitchFamily="34" charset="0"/>
                <a:ea typeface="Roboto" panose="02000000000000000000" pitchFamily="2" charset="0"/>
                <a:cs typeface="Arial" panose="020B0604020202020204" pitchFamily="34" charset="0"/>
              </a:rPr>
              <a:t>Databases</a:t>
            </a:r>
          </a:p>
        </p:txBody>
      </p:sp>
      <p:sp>
        <p:nvSpPr>
          <p:cNvPr id="63" name="Shape 70"/>
          <p:cNvSpPr txBox="1">
            <a:spLocks/>
          </p:cNvSpPr>
          <p:nvPr/>
        </p:nvSpPr>
        <p:spPr>
          <a:xfrm>
            <a:off x="5504959" y="4708441"/>
            <a:ext cx="2592042" cy="451282"/>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 altLang="en" sz="2000" b="1" u="sng" dirty="0">
                <a:latin typeface="Arial" panose="020B0604020202020204" pitchFamily="34" charset="0"/>
                <a:ea typeface="Roboto" panose="02000000000000000000" pitchFamily="2" charset="0"/>
                <a:cs typeface="Arial" panose="020B0604020202020204" pitchFamily="34" charset="0"/>
              </a:rPr>
              <a:t>CS Fundamentals </a:t>
            </a:r>
          </a:p>
        </p:txBody>
      </p:sp>
      <p:sp>
        <p:nvSpPr>
          <p:cNvPr id="64" name="Shape 70"/>
          <p:cNvSpPr txBox="1">
            <a:spLocks/>
          </p:cNvSpPr>
          <p:nvPr/>
        </p:nvSpPr>
        <p:spPr>
          <a:xfrm>
            <a:off x="438460" y="5554332"/>
            <a:ext cx="3904940" cy="451282"/>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 altLang="en" sz="2000" b="1" u="sng" dirty="0">
                <a:latin typeface="Arial" panose="020B0604020202020204" pitchFamily="34" charset="0"/>
                <a:ea typeface="Roboto" panose="02000000000000000000" pitchFamily="2" charset="0"/>
                <a:cs typeface="Arial" panose="020B0604020202020204" pitchFamily="34" charset="0"/>
              </a:rPr>
              <a:t>Cutting Edge Development</a:t>
            </a:r>
          </a:p>
        </p:txBody>
      </p:sp>
      <p:sp>
        <p:nvSpPr>
          <p:cNvPr id="65" name="Shape 70"/>
          <p:cNvSpPr txBox="1">
            <a:spLocks/>
          </p:cNvSpPr>
          <p:nvPr/>
        </p:nvSpPr>
        <p:spPr>
          <a:xfrm>
            <a:off x="1676400" y="5867400"/>
            <a:ext cx="1773681" cy="388803"/>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685800" marR="0" lvl="0" indent="-457200" defTabSz="914400" eaLnBrk="1" latinLnBrk="0" hangingPunct="1">
              <a:lnSpc>
                <a:spcPct val="100000"/>
              </a:lnSpc>
              <a:spcBef>
                <a:spcPts val="0"/>
              </a:spcBef>
              <a:spcAft>
                <a:spcPts val="0"/>
              </a:spcAft>
              <a:buClrTx/>
              <a:buSzTx/>
              <a:buFontTx/>
              <a:buNone/>
              <a:tabLst/>
              <a:defRPr/>
            </a:pPr>
            <a:endParaRPr lang="en" altLang="en" sz="2000" dirty="0">
              <a:latin typeface="Arial" panose="020B0604020202020204" pitchFamily="34" charset="0"/>
              <a:ea typeface="Roboto" panose="02000000000000000000" pitchFamily="2" charset="0"/>
              <a:cs typeface="Arial" panose="020B0604020202020204" pitchFamily="34" charset="0"/>
            </a:endParaRPr>
          </a:p>
        </p:txBody>
      </p:sp>
      <p:sp>
        <p:nvSpPr>
          <p:cNvPr id="66" name="Shape 70"/>
          <p:cNvSpPr txBox="1">
            <a:spLocks/>
          </p:cNvSpPr>
          <p:nvPr/>
        </p:nvSpPr>
        <p:spPr>
          <a:xfrm>
            <a:off x="439688" y="634823"/>
            <a:ext cx="2181003" cy="451282"/>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 altLang="en" sz="2000" b="1" u="sng" dirty="0">
                <a:latin typeface="Arial" panose="020B0604020202020204" pitchFamily="34" charset="0"/>
                <a:ea typeface="Roboto" panose="02000000000000000000" pitchFamily="2" charset="0"/>
                <a:cs typeface="Arial" panose="020B0604020202020204" pitchFamily="34" charset="0"/>
              </a:rPr>
              <a:t>The Browser</a:t>
            </a:r>
          </a:p>
        </p:txBody>
      </p:sp>
      <p:sp>
        <p:nvSpPr>
          <p:cNvPr id="67" name="Shape 70"/>
          <p:cNvSpPr txBox="1">
            <a:spLocks/>
          </p:cNvSpPr>
          <p:nvPr/>
        </p:nvSpPr>
        <p:spPr>
          <a:xfrm>
            <a:off x="3355059" y="634823"/>
            <a:ext cx="1905000" cy="451282"/>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 altLang="en" sz="2000" b="1" u="sng" dirty="0">
                <a:latin typeface="Arial" panose="020B0604020202020204" pitchFamily="34" charset="0"/>
                <a:ea typeface="Roboto" panose="02000000000000000000" pitchFamily="2" charset="0"/>
                <a:cs typeface="Arial" panose="020B0604020202020204" pitchFamily="34" charset="0"/>
              </a:rPr>
              <a:t>Dev Tools</a:t>
            </a:r>
          </a:p>
        </p:txBody>
      </p:sp>
      <p:sp>
        <p:nvSpPr>
          <p:cNvPr id="68" name="Shape 70"/>
          <p:cNvSpPr txBox="1">
            <a:spLocks/>
          </p:cNvSpPr>
          <p:nvPr/>
        </p:nvSpPr>
        <p:spPr>
          <a:xfrm>
            <a:off x="5562982" y="609600"/>
            <a:ext cx="3522975" cy="451282"/>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US" sz="2000" b="1" u="sng" dirty="0">
                <a:latin typeface="Arial" panose="020B0604020202020204" pitchFamily="34" charset="0"/>
                <a:ea typeface="Roboto" panose="02000000000000000000" pitchFamily="2" charset="0"/>
                <a:cs typeface="Arial" panose="020B0604020202020204" pitchFamily="34" charset="0"/>
              </a:rPr>
              <a:t>Server Side</a:t>
            </a:r>
            <a:endParaRPr lang="en" altLang="en" sz="2000" b="1" u="sng" dirty="0">
              <a:latin typeface="Arial" panose="020B0604020202020204" pitchFamily="34" charset="0"/>
              <a:ea typeface="Roboto" panose="02000000000000000000" pitchFamily="2" charset="0"/>
              <a:cs typeface="Arial" panose="020B0604020202020204" pitchFamily="34" charset="0"/>
            </a:endParaRPr>
          </a:p>
        </p:txBody>
      </p:sp>
      <p:sp>
        <p:nvSpPr>
          <p:cNvPr id="72" name="Shape 70"/>
          <p:cNvSpPr txBox="1">
            <a:spLocks/>
          </p:cNvSpPr>
          <p:nvPr/>
        </p:nvSpPr>
        <p:spPr>
          <a:xfrm>
            <a:off x="-3208" y="5867400"/>
            <a:ext cx="2213008" cy="482109"/>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685800" indent="-457200">
              <a:spcBef>
                <a:spcPts val="0"/>
              </a:spcBef>
            </a:pPr>
            <a:r>
              <a:rPr lang="en-US" sz="2000" dirty="0" err="1">
                <a:latin typeface="Arial" panose="020B0604020202020204" pitchFamily="34" charset="0"/>
                <a:ea typeface="Roboto" panose="02000000000000000000" pitchFamily="2" charset="0"/>
                <a:cs typeface="Arial" panose="020B0604020202020204" pitchFamily="34" charset="0"/>
              </a:rPr>
              <a:t>React.js</a:t>
            </a:r>
            <a:endParaRPr lang="en" altLang="en" sz="2000" dirty="0">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2419655994"/>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Some Cool Stuff I Made…</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1726" y="914399"/>
            <a:ext cx="8679873" cy="3955385"/>
          </a:xfrm>
          <a:prstGeom prst="rect">
            <a:avLst/>
          </a:prstGeom>
        </p:spPr>
      </p:pic>
    </p:spTree>
    <p:extLst>
      <p:ext uri="{BB962C8B-B14F-4D97-AF65-F5344CB8AC3E}">
        <p14:creationId xmlns:p14="http://schemas.microsoft.com/office/powerpoint/2010/main" val="2421851072"/>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934200" cy="653854"/>
          </a:xfrm>
        </p:spPr>
        <p:txBody>
          <a:bodyPr numCol="1">
            <a:normAutofit/>
          </a:bodyPr>
          <a:lstStyle/>
          <a:p>
            <a:r>
              <a:rPr lang="en-US" dirty="0" smtClean="0"/>
              <a:t>Google Foo – The Most Important Skill of All</a:t>
            </a:r>
            <a:endParaRPr lang="en-US" dirty="0"/>
          </a:p>
        </p:txBody>
      </p:sp>
      <p:pic>
        <p:nvPicPr>
          <p:cNvPr id="10242" name="Picture 2" descr="Warner Archive martial arts kung fu poke golden harvest"/>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a:xfrm>
            <a:off x="304799" y="838200"/>
            <a:ext cx="8662733" cy="48006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667000" y="5638800"/>
            <a:ext cx="4519186" cy="646331"/>
          </a:xfrm>
          <a:prstGeom prst="rect">
            <a:avLst/>
          </a:prstGeom>
        </p:spPr>
        <p:txBody>
          <a:bodyPr wrap="none" numCol="1">
            <a:spAutoFit/>
          </a:bodyPr>
          <a:lstStyle/>
          <a:p>
            <a:r>
              <a:rPr lang="en-US" sz="3600" b="1" dirty="0" smtClean="0">
                <a:latin typeface="Arial" panose="020B0604020202020204" pitchFamily="34" charset="0"/>
                <a:cs typeface="Arial" panose="020B0604020202020204" pitchFamily="34" charset="0"/>
                <a:hlinkClick r:id="rId4"/>
              </a:rPr>
              <a:t>What is Google Fu?</a:t>
            </a:r>
            <a:endParaRPr lang="en-US" sz="36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46988852"/>
      </p:ext>
    </p:extLst>
  </p:cSld>
  <p:clrMapOvr>
    <a:masterClrMapping/>
  </p:clrMapOvr>
  <p:transition>
    <p:fad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Let’s Get </a:t>
            </a:r>
            <a:r>
              <a:rPr lang="en-US" dirty="0" err="1"/>
              <a:t>Crackin</a:t>
            </a:r>
            <a:r>
              <a:rPr lang="en-US" dirty="0"/>
              <a:t>!</a:t>
            </a:r>
          </a:p>
        </p:txBody>
      </p:sp>
    </p:spTree>
    <p:extLst>
      <p:ext uri="{BB962C8B-B14F-4D97-AF65-F5344CB8AC3E}">
        <p14:creationId xmlns:p14="http://schemas.microsoft.com/office/powerpoint/2010/main" val="3729688258"/>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Intro to Console / Terminal</a:t>
            </a:r>
          </a:p>
        </p:txBody>
      </p:sp>
      <p:pic>
        <p:nvPicPr>
          <p:cNvPr id="4" name="Picture 4" descr="http://cdn.osxdaily.com/wp-content/uploads/2013/02/better-looking-terminal-mac-os-x.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990600" y="847004"/>
            <a:ext cx="7620000" cy="54691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8530882"/>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INSTRUCTOR DEMO</a:t>
            </a:r>
          </a:p>
        </p:txBody>
      </p:sp>
      <p:sp>
        <p:nvSpPr>
          <p:cNvPr id="5" name="Title 1"/>
          <p:cNvSpPr txBox="1">
            <a:spLocks/>
          </p:cNvSpPr>
          <p:nvPr/>
        </p:nvSpPr>
        <p:spPr>
          <a:xfrm>
            <a:off x="304800" y="1447800"/>
            <a:ext cx="8534400" cy="3429000"/>
          </a:xfrm>
          <a:prstGeom prst="rect">
            <a:avLst/>
          </a:prstGeom>
          <a:ln>
            <a:solidFill>
              <a:schemeClr val="accent1"/>
            </a:solidFill>
          </a:ln>
        </p:spPr>
        <p:txBody>
          <a:bodyPr vert="horz" lIns="91440" tIns="45720" rIns="91440" bIns="45720" numCol="1" rtlCol="0" anchor="ctr">
            <a:normAutofit/>
          </a:bodyPr>
          <a:lstStyle>
            <a:lvl1pPr algn="ctr" defTabSz="685800" rtl="0" eaLnBrk="1" latinLnBrk="0" hangingPunct="1">
              <a:spcBef>
                <a:spcPct val="0"/>
              </a:spcBef>
              <a:buNone/>
              <a:defRPr sz="3300" kern="1200">
                <a:solidFill>
                  <a:schemeClr val="tx1"/>
                </a:solidFill>
                <a:latin typeface="+mj-lt"/>
                <a:ea typeface="+mj-ea"/>
                <a:cs typeface="+mj-cs"/>
              </a:defRPr>
            </a:lvl1pPr>
          </a:lstStyle>
          <a:p>
            <a:r>
              <a:rPr lang="en-US" sz="3600" b="1" i="1" dirty="0">
                <a:latin typeface="Arial" panose="020B0604020202020204" pitchFamily="34" charset="0"/>
                <a:ea typeface="Roboto" panose="02000000000000000000" pitchFamily="2" charset="0"/>
                <a:cs typeface="Arial" panose="020B0604020202020204" pitchFamily="34" charset="0"/>
              </a:rPr>
              <a:t>Instructor: Demo </a:t>
            </a:r>
          </a:p>
          <a:p>
            <a:r>
              <a:rPr lang="en-US" sz="3600" i="1" dirty="0">
                <a:latin typeface="Arial" panose="020B0604020202020204" pitchFamily="34" charset="0"/>
                <a:ea typeface="Roboto" panose="02000000000000000000" pitchFamily="2" charset="0"/>
                <a:cs typeface="Arial" panose="020B0604020202020204" pitchFamily="34" charset="0"/>
              </a:rPr>
              <a:t>(1-ConsoleCommands) </a:t>
            </a:r>
          </a:p>
        </p:txBody>
      </p:sp>
    </p:spTree>
    <p:extLst>
      <p:ext uri="{BB962C8B-B14F-4D97-AF65-F5344CB8AC3E}">
        <p14:creationId xmlns:p14="http://schemas.microsoft.com/office/powerpoint/2010/main" val="230179063"/>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numCol="1"/>
          <a:lstStyle/>
          <a:p>
            <a:r>
              <a:rPr lang="en-US" dirty="0"/>
              <a:t>&gt; YOUR TURN!</a:t>
            </a:r>
          </a:p>
        </p:txBody>
      </p:sp>
      <p:sp>
        <p:nvSpPr>
          <p:cNvPr id="8" name="Rectangle 7"/>
          <p:cNvSpPr/>
          <p:nvPr/>
        </p:nvSpPr>
        <p:spPr>
          <a:xfrm>
            <a:off x="-11741" y="689615"/>
            <a:ext cx="9155741" cy="562658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latin typeface="Arial" panose="020B0604020202020204" pitchFamily="34" charset="0"/>
              <a:cs typeface="Arial" panose="020B0604020202020204" pitchFamily="34" charset="0"/>
            </a:endParaRPr>
          </a:p>
        </p:txBody>
      </p:sp>
      <p:sp>
        <p:nvSpPr>
          <p:cNvPr id="9" name="TextBox 8"/>
          <p:cNvSpPr txBox="1"/>
          <p:nvPr/>
        </p:nvSpPr>
        <p:spPr>
          <a:xfrm>
            <a:off x="304800" y="914400"/>
            <a:ext cx="8686800" cy="3785652"/>
          </a:xfrm>
          <a:prstGeom prst="rect">
            <a:avLst/>
          </a:prstGeom>
          <a:noFill/>
        </p:spPr>
        <p:txBody>
          <a:bodyPr wrap="square" numCol="1" rtlCol="0">
            <a:spAutoFit/>
          </a:bodyPr>
          <a:lstStyle/>
          <a:p>
            <a:r>
              <a:rPr lang="en-US" sz="2000" b="1" dirty="0">
                <a:latin typeface="Arial" panose="020B0604020202020204" pitchFamily="34" charset="0"/>
                <a:ea typeface="Roboto" pitchFamily="2" charset="0"/>
                <a:cs typeface="Arial" panose="020B0604020202020204" pitchFamily="34" charset="0"/>
              </a:rPr>
              <a:t>Assignment:</a:t>
            </a:r>
            <a:endParaRPr lang="en-US" sz="2000" b="1" u="sng" dirty="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Make a folder on your desktop named code.</a:t>
            </a:r>
          </a:p>
          <a:p>
            <a:endParaRPr lang="en-US" sz="2000" b="1" dirty="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Put all of your code that you do inside of that folder.</a:t>
            </a:r>
          </a:p>
          <a:p>
            <a:pPr marL="342900" indent="-342900">
              <a:buFont typeface="Arial" panose="020B0604020202020204" pitchFamily="34" charset="0"/>
              <a:buChar char="•"/>
            </a:pPr>
            <a:endParaRPr lang="en-US" sz="2000" b="1" dirty="0">
              <a:latin typeface="Arial" panose="020B0604020202020204" pitchFamily="34" charset="0"/>
              <a:ea typeface="Roboto" pitchFamily="2" charset="0"/>
              <a:cs typeface="Arial" panose="020B0604020202020204" pitchFamily="34" charset="0"/>
            </a:endParaRPr>
          </a:p>
          <a:p>
            <a:r>
              <a:rPr lang="en-US" sz="2000" b="1" dirty="0">
                <a:latin typeface="Arial" panose="020B0604020202020204" pitchFamily="34" charset="0"/>
                <a:ea typeface="Roboto" pitchFamily="2" charset="0"/>
                <a:cs typeface="Arial" panose="020B0604020202020204" pitchFamily="34" charset="0"/>
              </a:rPr>
              <a:t>Best Practices:</a:t>
            </a:r>
          </a:p>
          <a:p>
            <a:pPr marL="342900" indent="-342900">
              <a:buFont typeface="Arial" panose="020B0604020202020204" pitchFamily="34" charset="0"/>
              <a:buChar char="•"/>
            </a:pPr>
            <a:endParaRPr lang="en-US" sz="2000" b="1" dirty="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Always use lowercase for folder and file names.</a:t>
            </a:r>
          </a:p>
          <a:p>
            <a:pPr marL="342900" indent="-342900">
              <a:buFont typeface="Arial" panose="020B0604020202020204" pitchFamily="34" charset="0"/>
              <a:buChar char="•"/>
            </a:pPr>
            <a:endParaRPr lang="en-US" sz="2000" dirty="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Never put in spaces in your folder and file names.</a:t>
            </a:r>
          </a:p>
          <a:p>
            <a:pPr marL="342900" indent="-342900">
              <a:buFont typeface="Arial" panose="020B0604020202020204" pitchFamily="34" charset="0"/>
              <a:buChar char="•"/>
            </a:pPr>
            <a:endParaRPr lang="en-US" sz="2000" dirty="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Use dashes to separate.</a:t>
            </a:r>
          </a:p>
        </p:txBody>
      </p:sp>
      <p:sp>
        <p:nvSpPr>
          <p:cNvPr id="5" name="TextBox 4"/>
          <p:cNvSpPr txBox="1"/>
          <p:nvPr/>
        </p:nvSpPr>
        <p:spPr>
          <a:xfrm>
            <a:off x="2895600" y="124825"/>
            <a:ext cx="6096000" cy="369332"/>
          </a:xfrm>
          <a:prstGeom prst="rect">
            <a:avLst/>
          </a:prstGeom>
          <a:noFill/>
        </p:spPr>
        <p:txBody>
          <a:bodyPr wrap="square" numCol="1" rtlCol="0">
            <a:spAutoFit/>
          </a:bodyPr>
          <a:lstStyle/>
          <a:p>
            <a:pPr algn="r"/>
            <a:r>
              <a:rPr lang="en-US" b="1" dirty="0">
                <a:latin typeface="Arial" panose="020B0604020202020204" pitchFamily="34" charset="0"/>
                <a:ea typeface="Roboto" pitchFamily="2" charset="0"/>
                <a:cs typeface="Arial" panose="020B0604020202020204" pitchFamily="34" charset="0"/>
              </a:rPr>
              <a:t>Activity: </a:t>
            </a:r>
            <a:r>
              <a:rPr lang="en-US" dirty="0">
                <a:latin typeface="Arial" panose="020B0604020202020204" pitchFamily="34" charset="0"/>
                <a:ea typeface="Roboto" pitchFamily="2" charset="0"/>
                <a:cs typeface="Arial" panose="020B0604020202020204" pitchFamily="34" charset="0"/>
              </a:rPr>
              <a:t>Get Situated </a:t>
            </a:r>
            <a:r>
              <a:rPr lang="en-US" b="1" dirty="0">
                <a:latin typeface="Arial" panose="020B0604020202020204" pitchFamily="34" charset="0"/>
                <a:ea typeface="Roboto" pitchFamily="2" charset="0"/>
                <a:cs typeface="Arial" panose="020B0604020202020204" pitchFamily="34" charset="0"/>
              </a:rPr>
              <a:t>|  Suggested Time: </a:t>
            </a:r>
            <a:r>
              <a:rPr lang="en-US" dirty="0">
                <a:latin typeface="Arial" panose="020B0604020202020204" pitchFamily="34" charset="0"/>
                <a:ea typeface="Roboto" pitchFamily="2" charset="0"/>
                <a:cs typeface="Arial" panose="020B0604020202020204" pitchFamily="34" charset="0"/>
              </a:rPr>
              <a:t>1 min</a:t>
            </a:r>
            <a:endParaRPr lang="en-US" i="1" dirty="0">
              <a:latin typeface="Arial" panose="020B0604020202020204" pitchFamily="34" charset="0"/>
              <a:ea typeface="Roboto" pitchFamily="2" charset="0"/>
              <a:cs typeface="Arial" panose="020B0604020202020204" pitchFamily="34" charset="0"/>
            </a:endParaRPr>
          </a:p>
        </p:txBody>
      </p:sp>
    </p:spTree>
    <p:extLst>
      <p:ext uri="{BB962C8B-B14F-4D97-AF65-F5344CB8AC3E}">
        <p14:creationId xmlns:p14="http://schemas.microsoft.com/office/powerpoint/2010/main" val="4033693770"/>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numCol="1"/>
          <a:lstStyle/>
          <a:p>
            <a:r>
              <a:rPr lang="en-US" dirty="0"/>
              <a:t>&gt; YOUR TURN!</a:t>
            </a:r>
          </a:p>
        </p:txBody>
      </p:sp>
      <p:sp>
        <p:nvSpPr>
          <p:cNvPr id="8" name="Rectangle 7"/>
          <p:cNvSpPr/>
          <p:nvPr/>
        </p:nvSpPr>
        <p:spPr>
          <a:xfrm>
            <a:off x="-11741" y="689615"/>
            <a:ext cx="9155741" cy="562658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latin typeface="Arial" panose="020B0604020202020204" pitchFamily="34" charset="0"/>
              <a:cs typeface="Arial" panose="020B0604020202020204" pitchFamily="34" charset="0"/>
            </a:endParaRPr>
          </a:p>
        </p:txBody>
      </p:sp>
      <p:sp>
        <p:nvSpPr>
          <p:cNvPr id="9" name="TextBox 8"/>
          <p:cNvSpPr txBox="1"/>
          <p:nvPr/>
        </p:nvSpPr>
        <p:spPr>
          <a:xfrm>
            <a:off x="304800" y="914400"/>
            <a:ext cx="8686800" cy="5324535"/>
          </a:xfrm>
          <a:prstGeom prst="rect">
            <a:avLst/>
          </a:prstGeom>
          <a:noFill/>
        </p:spPr>
        <p:txBody>
          <a:bodyPr wrap="square" numCol="1" rtlCol="0">
            <a:spAutoFit/>
          </a:bodyPr>
          <a:lstStyle/>
          <a:p>
            <a:r>
              <a:rPr lang="en-US" sz="2000" b="1" dirty="0">
                <a:latin typeface="Arial" panose="020B0604020202020204" pitchFamily="34" charset="0"/>
                <a:ea typeface="Roboto" pitchFamily="2" charset="0"/>
                <a:cs typeface="Arial" panose="020B0604020202020204" pitchFamily="34" charset="0"/>
              </a:rPr>
              <a:t>Assignment:</a:t>
            </a:r>
          </a:p>
          <a:p>
            <a:r>
              <a:rPr lang="en-US" sz="2000" dirty="0">
                <a:latin typeface="Arial" panose="020B0604020202020204" pitchFamily="34" charset="0"/>
                <a:ea typeface="Roboto" pitchFamily="2" charset="0"/>
                <a:cs typeface="Arial" panose="020B0604020202020204" pitchFamily="34" charset="0"/>
              </a:rPr>
              <a:t>From the Terminal / Console and using only the command line, create:</a:t>
            </a:r>
          </a:p>
          <a:p>
            <a:endParaRPr lang="en-US" sz="2000" dirty="0">
              <a:latin typeface="Arial" panose="020B0604020202020204" pitchFamily="34" charset="0"/>
              <a:ea typeface="Roboto" pitchFamily="2" charset="0"/>
              <a:cs typeface="Arial" panose="020B0604020202020204" pitchFamily="34" charset="0"/>
            </a:endParaRPr>
          </a:p>
          <a:p>
            <a:pPr marL="285750" indent="-28575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A new folder with the name of </a:t>
            </a:r>
            <a:r>
              <a:rPr lang="en-US" sz="2000" dirty="0" err="1">
                <a:latin typeface="Arial" panose="020B0604020202020204" pitchFamily="34" charset="0"/>
                <a:ea typeface="Roboto" pitchFamily="2" charset="0"/>
                <a:cs typeface="Arial" panose="020B0604020202020204" pitchFamily="34" charset="0"/>
              </a:rPr>
              <a:t>first_day_stuff</a:t>
            </a:r>
            <a:r>
              <a:rPr lang="en-US" sz="2000" dirty="0">
                <a:latin typeface="Arial" panose="020B0604020202020204" pitchFamily="34" charset="0"/>
                <a:ea typeface="Roboto" pitchFamily="2" charset="0"/>
                <a:cs typeface="Arial" panose="020B0604020202020204" pitchFamily="34" charset="0"/>
              </a:rPr>
              <a:t>.</a:t>
            </a:r>
          </a:p>
          <a:p>
            <a:pPr marL="285750" indent="-285750">
              <a:buFont typeface="Arial" panose="020B0604020202020204" pitchFamily="34" charset="0"/>
              <a:buChar char="•"/>
            </a:pPr>
            <a:endParaRPr lang="en-US" sz="2000" dirty="0">
              <a:latin typeface="Arial" panose="020B0604020202020204" pitchFamily="34" charset="0"/>
              <a:ea typeface="Roboto" pitchFamily="2" charset="0"/>
              <a:cs typeface="Arial" panose="020B0604020202020204" pitchFamily="34" charset="0"/>
            </a:endParaRPr>
          </a:p>
          <a:p>
            <a:pPr marL="285750" indent="-28575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A new HTML file with the name of </a:t>
            </a:r>
            <a:r>
              <a:rPr lang="en-US" sz="2000" dirty="0" err="1">
                <a:latin typeface="Arial" panose="020B0604020202020204" pitchFamily="34" charset="0"/>
                <a:ea typeface="Roboto" pitchFamily="2" charset="0"/>
                <a:cs typeface="Arial" panose="020B0604020202020204" pitchFamily="34" charset="0"/>
              </a:rPr>
              <a:t>first_day.html</a:t>
            </a:r>
            <a:r>
              <a:rPr lang="en-US" sz="2000" dirty="0">
                <a:latin typeface="Arial" panose="020B0604020202020204" pitchFamily="34" charset="0"/>
                <a:ea typeface="Roboto" pitchFamily="2" charset="0"/>
                <a:cs typeface="Arial" panose="020B0604020202020204" pitchFamily="34" charset="0"/>
              </a:rPr>
              <a:t>.</a:t>
            </a:r>
          </a:p>
          <a:p>
            <a:pPr marL="285750" indent="-285750">
              <a:buFont typeface="Arial" panose="020B0604020202020204" pitchFamily="34" charset="0"/>
              <a:buChar char="•"/>
            </a:pPr>
            <a:endParaRPr lang="en-US" sz="2000" dirty="0">
              <a:latin typeface="Arial" panose="020B0604020202020204" pitchFamily="34" charset="0"/>
              <a:ea typeface="Roboto" pitchFamily="2" charset="0"/>
              <a:cs typeface="Arial" panose="020B0604020202020204" pitchFamily="34" charset="0"/>
            </a:endParaRPr>
          </a:p>
          <a:p>
            <a:pPr marL="285750" indent="-28575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Open the current folder containing the new HTML file.</a:t>
            </a:r>
          </a:p>
          <a:p>
            <a:endParaRPr lang="en-US" sz="2000" dirty="0">
              <a:latin typeface="Arial" panose="020B0604020202020204" pitchFamily="34" charset="0"/>
              <a:ea typeface="Roboto" pitchFamily="2" charset="0"/>
              <a:cs typeface="Arial" panose="020B0604020202020204" pitchFamily="34" charset="0"/>
            </a:endParaRPr>
          </a:p>
          <a:p>
            <a:r>
              <a:rPr lang="en-US" sz="2000" b="1" dirty="0">
                <a:latin typeface="Arial" panose="020B0604020202020204" pitchFamily="34" charset="0"/>
                <a:ea typeface="Roboto" pitchFamily="2" charset="0"/>
                <a:cs typeface="Arial" panose="020B0604020202020204" pitchFamily="34" charset="0"/>
              </a:rPr>
              <a:t>Bonus:</a:t>
            </a:r>
          </a:p>
          <a:p>
            <a:pPr marL="285750" indent="-28575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Create multiple directories/folders with the names </a:t>
            </a:r>
            <a:r>
              <a:rPr lang="en-US" sz="2000" dirty="0" err="1">
                <a:latin typeface="Arial" panose="020B0604020202020204" pitchFamily="34" charset="0"/>
                <a:ea typeface="Roboto" pitchFamily="2" charset="0"/>
                <a:cs typeface="Arial" panose="020B0604020202020204" pitchFamily="34" charset="0"/>
              </a:rPr>
              <a:t>one_folder</a:t>
            </a:r>
            <a:r>
              <a:rPr lang="en-US" sz="2000" dirty="0">
                <a:latin typeface="Arial" panose="020B0604020202020204" pitchFamily="34" charset="0"/>
                <a:ea typeface="Roboto" pitchFamily="2" charset="0"/>
                <a:cs typeface="Arial" panose="020B0604020202020204" pitchFamily="34" charset="0"/>
              </a:rPr>
              <a:t> and </a:t>
            </a:r>
            <a:r>
              <a:rPr lang="en-US" sz="2000" dirty="0" err="1">
                <a:latin typeface="Arial" panose="020B0604020202020204" pitchFamily="34" charset="0"/>
                <a:ea typeface="Roboto" pitchFamily="2" charset="0"/>
                <a:cs typeface="Arial" panose="020B0604020202020204" pitchFamily="34" charset="0"/>
              </a:rPr>
              <a:t>second_folder</a:t>
            </a:r>
            <a:r>
              <a:rPr lang="en-US" sz="2000" dirty="0">
                <a:latin typeface="Arial" panose="020B0604020202020204" pitchFamily="34" charset="0"/>
                <a:ea typeface="Roboto" pitchFamily="2" charset="0"/>
                <a:cs typeface="Arial" panose="020B0604020202020204" pitchFamily="34" charset="0"/>
              </a:rPr>
              <a:t> in one command.</a:t>
            </a:r>
          </a:p>
          <a:p>
            <a:pPr marL="285750" indent="-285750">
              <a:buFont typeface="Arial" panose="020B0604020202020204" pitchFamily="34" charset="0"/>
              <a:buChar char="•"/>
            </a:pPr>
            <a:endParaRPr lang="en-US" sz="2000" dirty="0">
              <a:latin typeface="Arial" panose="020B0604020202020204" pitchFamily="34" charset="0"/>
              <a:ea typeface="Roboto" pitchFamily="2" charset="0"/>
              <a:cs typeface="Arial" panose="020B0604020202020204" pitchFamily="34" charset="0"/>
            </a:endParaRPr>
          </a:p>
          <a:p>
            <a:pPr marL="285750" indent="-28575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Create multiple files with the names one.html and two.html in one command in the </a:t>
            </a:r>
            <a:r>
              <a:rPr lang="en-US" sz="2000" dirty="0" err="1">
                <a:latin typeface="Arial" panose="020B0604020202020204" pitchFamily="34" charset="0"/>
                <a:ea typeface="Roboto" pitchFamily="2" charset="0"/>
                <a:cs typeface="Arial" panose="020B0604020202020204" pitchFamily="34" charset="0"/>
              </a:rPr>
              <a:t>first_day_stuff</a:t>
            </a:r>
            <a:r>
              <a:rPr lang="en-US" sz="2000" dirty="0">
                <a:latin typeface="Arial" panose="020B0604020202020204" pitchFamily="34" charset="0"/>
                <a:ea typeface="Roboto" pitchFamily="2" charset="0"/>
                <a:cs typeface="Arial" panose="020B0604020202020204" pitchFamily="34" charset="0"/>
              </a:rPr>
              <a:t> directory.</a:t>
            </a:r>
          </a:p>
          <a:p>
            <a:pPr marL="285750" indent="-285750">
              <a:buFont typeface="Arial" panose="020B0604020202020204" pitchFamily="34" charset="0"/>
              <a:buChar char="•"/>
            </a:pPr>
            <a:endParaRPr lang="en-US" sz="2000" dirty="0">
              <a:latin typeface="Arial" panose="020B0604020202020204" pitchFamily="34" charset="0"/>
              <a:ea typeface="Roboto" pitchFamily="2" charset="0"/>
              <a:cs typeface="Arial" panose="020B0604020202020204" pitchFamily="34" charset="0"/>
            </a:endParaRPr>
          </a:p>
          <a:p>
            <a:endParaRPr lang="en-US" sz="2000" dirty="0">
              <a:latin typeface="Arial" panose="020B0604020202020204" pitchFamily="34" charset="0"/>
              <a:ea typeface="Roboto" pitchFamily="2" charset="0"/>
              <a:cs typeface="Arial" panose="020B0604020202020204" pitchFamily="34" charset="0"/>
            </a:endParaRPr>
          </a:p>
        </p:txBody>
      </p:sp>
      <p:sp>
        <p:nvSpPr>
          <p:cNvPr id="5" name="TextBox 4"/>
          <p:cNvSpPr txBox="1"/>
          <p:nvPr/>
        </p:nvSpPr>
        <p:spPr>
          <a:xfrm>
            <a:off x="2895600" y="124825"/>
            <a:ext cx="6096000" cy="369332"/>
          </a:xfrm>
          <a:prstGeom prst="rect">
            <a:avLst/>
          </a:prstGeom>
          <a:noFill/>
        </p:spPr>
        <p:txBody>
          <a:bodyPr wrap="square" numCol="1" rtlCol="0">
            <a:spAutoFit/>
          </a:bodyPr>
          <a:lstStyle/>
          <a:p>
            <a:pPr algn="r"/>
            <a:r>
              <a:rPr lang="en-US" b="1" dirty="0">
                <a:latin typeface="Arial" panose="020B0604020202020204" pitchFamily="34" charset="0"/>
                <a:ea typeface="Roboto" pitchFamily="2" charset="0"/>
                <a:cs typeface="Arial" panose="020B0604020202020204" pitchFamily="34" charset="0"/>
              </a:rPr>
              <a:t>Activity</a:t>
            </a:r>
            <a:r>
              <a:rPr lang="en-US" i="1" dirty="0">
                <a:latin typeface="Arial" panose="020B0604020202020204" pitchFamily="34" charset="0"/>
                <a:ea typeface="Roboto" pitchFamily="2" charset="0"/>
                <a:cs typeface="Arial" panose="020B0604020202020204" pitchFamily="34" charset="0"/>
              </a:rPr>
              <a:t>: </a:t>
            </a:r>
            <a:r>
              <a:rPr lang="en-US" dirty="0">
                <a:latin typeface="Arial" panose="020B0604020202020204" pitchFamily="34" charset="0"/>
                <a:ea typeface="Roboto" pitchFamily="2" charset="0"/>
                <a:cs typeface="Arial" panose="020B0604020202020204" pitchFamily="34" charset="0"/>
              </a:rPr>
              <a:t>Console Commands </a:t>
            </a:r>
            <a:r>
              <a:rPr lang="en-US" b="1" dirty="0">
                <a:latin typeface="Arial" panose="020B0604020202020204" pitchFamily="34" charset="0"/>
                <a:ea typeface="Roboto" pitchFamily="2" charset="0"/>
                <a:cs typeface="Arial" panose="020B0604020202020204" pitchFamily="34" charset="0"/>
              </a:rPr>
              <a:t>|  Suggested Time: </a:t>
            </a:r>
            <a:r>
              <a:rPr lang="en-US" dirty="0">
                <a:latin typeface="Arial" panose="020B0604020202020204" pitchFamily="34" charset="0"/>
                <a:ea typeface="Roboto" pitchFamily="2" charset="0"/>
                <a:cs typeface="Arial" panose="020B0604020202020204" pitchFamily="34" charset="0"/>
              </a:rPr>
              <a:t>12 min</a:t>
            </a:r>
            <a:endParaRPr lang="en-US" i="1" dirty="0">
              <a:latin typeface="Arial" panose="020B0604020202020204" pitchFamily="34" charset="0"/>
              <a:ea typeface="Roboto" pitchFamily="2" charset="0"/>
              <a:cs typeface="Arial" panose="020B0604020202020204" pitchFamily="34" charset="0"/>
            </a:endParaRPr>
          </a:p>
        </p:txBody>
      </p:sp>
    </p:spTree>
    <p:extLst>
      <p:ext uri="{BB962C8B-B14F-4D97-AF65-F5344CB8AC3E}">
        <p14:creationId xmlns:p14="http://schemas.microsoft.com/office/powerpoint/2010/main" val="1005741615"/>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numCol="1"/>
          <a:lstStyle/>
          <a:p>
            <a:r>
              <a:rPr lang="en-US" dirty="0"/>
              <a:t>Intro to Console</a:t>
            </a:r>
          </a:p>
        </p:txBody>
      </p:sp>
      <p:sp>
        <p:nvSpPr>
          <p:cNvPr id="5" name="Title 1"/>
          <p:cNvSpPr txBox="1">
            <a:spLocks/>
          </p:cNvSpPr>
          <p:nvPr/>
        </p:nvSpPr>
        <p:spPr>
          <a:xfrm>
            <a:off x="1438276" y="1267852"/>
            <a:ext cx="6457950" cy="1098174"/>
          </a:xfrm>
          <a:prstGeom prst="rect">
            <a:avLst/>
          </a:prstGeom>
        </p:spPr>
        <p:txBody>
          <a:bodyPr vert="horz" lIns="91440" tIns="45720" rIns="91440" bIns="45720" numCol="1" rtlCol="0" anchor="ctr">
            <a:normAutofit fontScale="70000" lnSpcReduction="20000"/>
          </a:bodyPr>
          <a:lstStyle>
            <a:lvl1pPr algn="ctr" defTabSz="685800" rtl="0" eaLnBrk="1" latinLnBrk="0" hangingPunct="1">
              <a:spcBef>
                <a:spcPct val="0"/>
              </a:spcBef>
              <a:buNone/>
              <a:defRPr sz="3300" kern="1200">
                <a:solidFill>
                  <a:schemeClr val="tx1"/>
                </a:solidFill>
                <a:latin typeface="+mj-lt"/>
                <a:ea typeface="+mj-ea"/>
                <a:cs typeface="+mj-cs"/>
              </a:defRPr>
            </a:lvl1pPr>
          </a:lstStyle>
          <a:p>
            <a:r>
              <a:rPr lang="en-US" sz="6000" b="1" i="1" dirty="0">
                <a:latin typeface="Arial" panose="020B0604020202020204" pitchFamily="34" charset="0"/>
                <a:ea typeface="Roboto" panose="02000000000000000000" pitchFamily="2" charset="0"/>
                <a:cs typeface="Arial" panose="020B0604020202020204" pitchFamily="34" charset="0"/>
              </a:rPr>
              <a:t>Discuss with Neighbors</a:t>
            </a:r>
          </a:p>
        </p:txBody>
      </p:sp>
      <p:pic>
        <p:nvPicPr>
          <p:cNvPr id="6" name="Picture 4" descr="http://www.mememaker.net/static/images/memes/348129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2514600" y="2490612"/>
            <a:ext cx="4270823" cy="35341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6561563"/>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Hello, HTML</a:t>
            </a:r>
          </a:p>
        </p:txBody>
      </p:sp>
    </p:spTree>
    <p:extLst>
      <p:ext uri="{BB962C8B-B14F-4D97-AF65-F5344CB8AC3E}">
        <p14:creationId xmlns:p14="http://schemas.microsoft.com/office/powerpoint/2010/main" val="1558655440"/>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numCol="1">
            <a:normAutofit/>
          </a:bodyPr>
          <a:lstStyle/>
          <a:p>
            <a:r>
              <a:rPr lang="en-US" dirty="0"/>
              <a:t>&lt;title&gt; Intro to HTML &lt;/title&gt;</a:t>
            </a:r>
          </a:p>
        </p:txBody>
      </p:sp>
      <p:pic>
        <p:nvPicPr>
          <p:cNvPr id="7" name="Picture 2" descr="https://upload.wikimedia.org/wikipedia/commons/thumb/6/61/HTML5_logo_and_wordmark.svg/2000px-HTML5_logo_and_wordmark.svg.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a:xfrm>
            <a:off x="-1" y="897972"/>
            <a:ext cx="4101965" cy="410196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http://www.99lime.com/_bak/topics/you-only-need-10-tags/assets/example3.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a:xfrm>
            <a:off x="4127364" y="927158"/>
            <a:ext cx="4776296" cy="4141353"/>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 y="5203711"/>
            <a:ext cx="9155741" cy="119708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latin typeface="Arial" panose="020B0604020202020204" pitchFamily="34" charset="0"/>
              <a:cs typeface="Arial" panose="020B0604020202020204" pitchFamily="34" charset="0"/>
            </a:endParaRPr>
          </a:p>
        </p:txBody>
      </p:sp>
      <p:sp>
        <p:nvSpPr>
          <p:cNvPr id="10" name="Rectangle 9"/>
          <p:cNvSpPr/>
          <p:nvPr/>
        </p:nvSpPr>
        <p:spPr>
          <a:xfrm>
            <a:off x="173842" y="5257800"/>
            <a:ext cx="8796315" cy="1015663"/>
          </a:xfrm>
          <a:prstGeom prst="rect">
            <a:avLst/>
          </a:prstGeom>
        </p:spPr>
        <p:txBody>
          <a:bodyPr wrap="square" numCol="1">
            <a:spAutoFit/>
          </a:bodyPr>
          <a:lstStyle/>
          <a:p>
            <a:pPr marL="342900" indent="-342900">
              <a:buFont typeface="Arial" panose="020B0604020202020204" pitchFamily="34" charset="0"/>
              <a:buChar char="•"/>
            </a:pPr>
            <a:r>
              <a:rPr lang="en-US" sz="2000" b="1" dirty="0">
                <a:solidFill>
                  <a:schemeClr val="bg1"/>
                </a:solidFill>
                <a:latin typeface="Arial" panose="020B0604020202020204" pitchFamily="34" charset="0"/>
                <a:ea typeface="Roboto" panose="02000000000000000000" pitchFamily="2" charset="0"/>
                <a:cs typeface="Arial" panose="020B0604020202020204" pitchFamily="34" charset="0"/>
              </a:rPr>
              <a:t>HTML </a:t>
            </a:r>
            <a:r>
              <a:rPr lang="en-US" sz="2000" dirty="0">
                <a:solidFill>
                  <a:schemeClr val="bg1"/>
                </a:solidFill>
                <a:latin typeface="Arial" panose="020B0604020202020204" pitchFamily="34" charset="0"/>
                <a:ea typeface="Roboto" panose="02000000000000000000" pitchFamily="2" charset="0"/>
                <a:cs typeface="Arial" panose="020B0604020202020204" pitchFamily="34" charset="0"/>
              </a:rPr>
              <a:t>is one of the three base languages behind </a:t>
            </a:r>
            <a:r>
              <a:rPr lang="en-US" sz="2000" u="sng" dirty="0">
                <a:solidFill>
                  <a:schemeClr val="bg1"/>
                </a:solidFill>
                <a:latin typeface="Arial" panose="020B0604020202020204" pitchFamily="34" charset="0"/>
                <a:ea typeface="Roboto" panose="02000000000000000000" pitchFamily="2" charset="0"/>
                <a:cs typeface="Arial" panose="020B0604020202020204" pitchFamily="34" charset="0"/>
              </a:rPr>
              <a:t>every single website</a:t>
            </a:r>
            <a:r>
              <a:rPr lang="en-US" sz="2000" dirty="0">
                <a:solidFill>
                  <a:schemeClr val="bg1"/>
                </a:solidFill>
                <a:latin typeface="Arial" panose="020B0604020202020204" pitchFamily="34" charset="0"/>
                <a:ea typeface="Roboto" panose="02000000000000000000" pitchFamily="2" charset="0"/>
                <a:cs typeface="Arial" panose="020B0604020202020204" pitchFamily="34" charset="0"/>
              </a:rPr>
              <a:t>.</a:t>
            </a:r>
          </a:p>
          <a:p>
            <a:pPr marL="342900" indent="-342900">
              <a:buFont typeface="Arial" panose="020B0604020202020204" pitchFamily="34" charset="0"/>
              <a:buChar char="•"/>
            </a:pPr>
            <a:endParaRPr lang="en-US" sz="2000" dirty="0">
              <a:solidFill>
                <a:schemeClr val="bg1"/>
              </a:solidFill>
              <a:latin typeface="Arial" panose="020B0604020202020204" pitchFamily="34" charset="0"/>
              <a:ea typeface="Roboto" panose="02000000000000000000" pitchFamily="2" charset="0"/>
              <a:cs typeface="Arial" panose="020B0604020202020204" pitchFamily="34" charset="0"/>
            </a:endParaRPr>
          </a:p>
          <a:p>
            <a:pPr marL="342900" indent="-342900">
              <a:buFont typeface="Arial" panose="020B0604020202020204" pitchFamily="34" charset="0"/>
              <a:buChar char="•"/>
            </a:pPr>
            <a:r>
              <a:rPr lang="en-US" sz="2000" dirty="0">
                <a:solidFill>
                  <a:schemeClr val="bg1"/>
                </a:solidFill>
                <a:latin typeface="Arial" panose="020B0604020202020204" pitchFamily="34" charset="0"/>
                <a:ea typeface="Roboto" panose="02000000000000000000" pitchFamily="2" charset="0"/>
                <a:cs typeface="Arial" panose="020B0604020202020204" pitchFamily="34" charset="0"/>
              </a:rPr>
              <a:t>It defines all of the basic content and a </a:t>
            </a:r>
            <a:r>
              <a:rPr lang="en-US" sz="2000" i="1" dirty="0">
                <a:solidFill>
                  <a:schemeClr val="bg1"/>
                </a:solidFill>
                <a:latin typeface="Arial" panose="020B0604020202020204" pitchFamily="34" charset="0"/>
                <a:ea typeface="Roboto" panose="02000000000000000000" pitchFamily="2" charset="0"/>
                <a:cs typeface="Arial" panose="020B0604020202020204" pitchFamily="34" charset="0"/>
              </a:rPr>
              <a:t>bit</a:t>
            </a:r>
            <a:r>
              <a:rPr lang="en-US" sz="2000" dirty="0">
                <a:solidFill>
                  <a:schemeClr val="bg1"/>
                </a:solidFill>
                <a:latin typeface="Arial" panose="020B0604020202020204" pitchFamily="34" charset="0"/>
                <a:ea typeface="Roboto" panose="02000000000000000000" pitchFamily="2" charset="0"/>
                <a:cs typeface="Arial" panose="020B0604020202020204" pitchFamily="34" charset="0"/>
              </a:rPr>
              <a:t> of formatting.</a:t>
            </a:r>
            <a:endParaRPr lang="en-US" sz="2000" b="1" u="sng"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1711210452"/>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numCol="1">
            <a:normAutofit/>
          </a:bodyPr>
          <a:lstStyle/>
          <a:p>
            <a:r>
              <a:rPr lang="en-US" dirty="0"/>
              <a:t>&gt; YOUR TURN</a:t>
            </a:r>
          </a:p>
        </p:txBody>
      </p:sp>
      <p:sp>
        <p:nvSpPr>
          <p:cNvPr id="11" name="Rectangle 10"/>
          <p:cNvSpPr/>
          <p:nvPr/>
        </p:nvSpPr>
        <p:spPr>
          <a:xfrm>
            <a:off x="-11741" y="689615"/>
            <a:ext cx="9155741" cy="562658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latin typeface="Arial" panose="020B0604020202020204" pitchFamily="34" charset="0"/>
              <a:cs typeface="Arial" panose="020B0604020202020204" pitchFamily="34" charset="0"/>
            </a:endParaRPr>
          </a:p>
        </p:txBody>
      </p:sp>
      <p:sp>
        <p:nvSpPr>
          <p:cNvPr id="12" name="TextBox 11"/>
          <p:cNvSpPr txBox="1"/>
          <p:nvPr/>
        </p:nvSpPr>
        <p:spPr>
          <a:xfrm>
            <a:off x="304800" y="914400"/>
            <a:ext cx="8686800" cy="5355312"/>
          </a:xfrm>
          <a:prstGeom prst="rect">
            <a:avLst/>
          </a:prstGeom>
          <a:noFill/>
        </p:spPr>
        <p:txBody>
          <a:bodyPr wrap="square" numCol="1" rtlCol="0">
            <a:spAutoFit/>
          </a:bodyPr>
          <a:lstStyle/>
          <a:p>
            <a:r>
              <a:rPr lang="en-US" b="1" dirty="0">
                <a:latin typeface="Arial" panose="020B0604020202020204" pitchFamily="34" charset="0"/>
                <a:ea typeface="Roboto" pitchFamily="2" charset="0"/>
                <a:cs typeface="Arial" panose="020B0604020202020204" pitchFamily="34" charset="0"/>
              </a:rPr>
              <a:t>Assignment:</a:t>
            </a:r>
          </a:p>
          <a:p>
            <a:r>
              <a:rPr lang="en-US" dirty="0">
                <a:latin typeface="Arial" panose="020B0604020202020204" pitchFamily="34" charset="0"/>
                <a:ea typeface="Roboto" pitchFamily="2" charset="0"/>
                <a:cs typeface="Arial" panose="020B0604020202020204" pitchFamily="34" charset="0"/>
              </a:rPr>
              <a:t>In a new HTML file, create the basic structure of an HTML document and include the following in it:</a:t>
            </a:r>
          </a:p>
          <a:p>
            <a:pPr marL="342900"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 DOCTYPE declaration.</a:t>
            </a:r>
          </a:p>
          <a:p>
            <a:pPr marL="342900"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 Head tag with a title tag.</a:t>
            </a:r>
          </a:p>
          <a:p>
            <a:pPr marL="342900"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 H1 tag with a title of your choice.</a:t>
            </a:r>
          </a:p>
          <a:p>
            <a:pPr marL="342900"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 Embed an image.</a:t>
            </a:r>
          </a:p>
          <a:p>
            <a:pPr marL="342900"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 Create the following three links on your page:</a:t>
            </a:r>
          </a:p>
          <a:p>
            <a:pPr marL="800100" lvl="1"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  One link that is target="_blank" so that it opens a new tab when clicked on.</a:t>
            </a:r>
          </a:p>
          <a:p>
            <a:pPr marL="800100" lvl="1"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  Make the second link bold.</a:t>
            </a:r>
          </a:p>
          <a:p>
            <a:pPr marL="800100" lvl="1"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  Make the third link a placeholder so it goes nowhere.</a:t>
            </a:r>
          </a:p>
          <a:p>
            <a:endParaRPr lang="en-US" dirty="0">
              <a:latin typeface="Arial" panose="020B0604020202020204" pitchFamily="34" charset="0"/>
              <a:ea typeface="Roboto" pitchFamily="2" charset="0"/>
              <a:cs typeface="Arial" panose="020B0604020202020204" pitchFamily="34" charset="0"/>
            </a:endParaRPr>
          </a:p>
          <a:p>
            <a:r>
              <a:rPr lang="en-US" b="1" dirty="0">
                <a:latin typeface="Arial" panose="020B0604020202020204" pitchFamily="34" charset="0"/>
                <a:ea typeface="Roboto" pitchFamily="2" charset="0"/>
                <a:cs typeface="Arial" panose="020B0604020202020204" pitchFamily="34" charset="0"/>
              </a:rPr>
              <a:t>Bonus:</a:t>
            </a:r>
            <a:endParaRPr lang="en-US" dirty="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Create an ordered list of steps to make a sandwich.</a:t>
            </a:r>
          </a:p>
          <a:p>
            <a:pPr marL="342900"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Create an unordered list of 5 bands/musicians you like.</a:t>
            </a:r>
          </a:p>
          <a:p>
            <a:pPr marL="342900"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Create a table with 2 columns (animal class and animal name) and 4 rows of animals.</a:t>
            </a:r>
          </a:p>
          <a:p>
            <a:pPr marL="342900"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Use an alternate way of separating links without line breaks.</a:t>
            </a:r>
          </a:p>
          <a:p>
            <a:pPr marL="342900"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Embed a YouTube video of your favorite band/musician.</a:t>
            </a:r>
          </a:p>
        </p:txBody>
      </p:sp>
    </p:spTree>
    <p:extLst>
      <p:ext uri="{BB962C8B-B14F-4D97-AF65-F5344CB8AC3E}">
        <p14:creationId xmlns:p14="http://schemas.microsoft.com/office/powerpoint/2010/main" val="2632291756"/>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The Path of Learning</a:t>
            </a:r>
          </a:p>
        </p:txBody>
      </p:sp>
    </p:spTree>
    <p:extLst>
      <p:ext uri="{BB962C8B-B14F-4D97-AF65-F5344CB8AC3E}">
        <p14:creationId xmlns:p14="http://schemas.microsoft.com/office/powerpoint/2010/main" val="1094745069"/>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numCol="1"/>
          <a:lstStyle/>
          <a:p>
            <a:r>
              <a:rPr lang="en-US" dirty="0" smtClean="0"/>
              <a:t>YouTube Video Walkthrough!</a:t>
            </a:r>
            <a:endParaRPr lang="en-US" dirty="0"/>
          </a:p>
        </p:txBody>
      </p:sp>
      <p:pic>
        <p:nvPicPr>
          <p:cNvPr id="2" name="Picture 1"/>
          <p:cNvPicPr>
            <a:picLocks noChangeAspect="1"/>
          </p:cNvPicPr>
          <p:nvPr/>
        </p:nvPicPr>
        <p:blipFill>
          <a:blip r:embed="rId3"/>
          <a:stretch>
            <a:fillRect/>
          </a:stretch>
        </p:blipFill>
        <p:spPr>
          <a:xfrm>
            <a:off x="330200" y="762000"/>
            <a:ext cx="8343900" cy="4733814"/>
          </a:xfrm>
          <a:prstGeom prst="rect">
            <a:avLst/>
          </a:prstGeom>
        </p:spPr>
      </p:pic>
      <p:sp>
        <p:nvSpPr>
          <p:cNvPr id="4" name="Rectangle 3"/>
          <p:cNvSpPr/>
          <p:nvPr/>
        </p:nvSpPr>
        <p:spPr>
          <a:xfrm>
            <a:off x="330200" y="5603960"/>
            <a:ext cx="8343900" cy="646331"/>
          </a:xfrm>
          <a:prstGeom prst="rect">
            <a:avLst/>
          </a:prstGeom>
        </p:spPr>
        <p:txBody>
          <a:bodyPr wrap="square" numCol="1">
            <a:spAutoFit/>
          </a:bodyPr>
          <a:lstStyle/>
          <a:p>
            <a:r>
              <a:rPr lang="en-US" dirty="0">
                <a:latin typeface="Arial" charset="0"/>
                <a:ea typeface="Arial" charset="0"/>
                <a:cs typeface="Arial" charset="0"/>
                <a:hlinkClick r:id="rId4"/>
              </a:rPr>
              <a:t>https://</a:t>
            </a:r>
            <a:r>
              <a:rPr lang="en-US" dirty="0" smtClean="0">
                <a:latin typeface="Arial" charset="0"/>
                <a:ea typeface="Arial" charset="0"/>
                <a:cs typeface="Arial" charset="0"/>
                <a:hlinkClick r:id="rId4"/>
              </a:rPr>
              <a:t>www.youtube.com/watch?v=ieb6Svbc10E&amp;index=1&amp;list=PLgJ8UgkiorCnMLsUevoQRxH8t9bt7ne14</a:t>
            </a:r>
            <a:endParaRPr lang="en-US" dirty="0" smtClean="0">
              <a:latin typeface="Arial" charset="0"/>
              <a:ea typeface="Arial" charset="0"/>
              <a:cs typeface="Arial" charset="0"/>
            </a:endParaRPr>
          </a:p>
        </p:txBody>
      </p:sp>
    </p:spTree>
    <p:extLst>
      <p:ext uri="{BB962C8B-B14F-4D97-AF65-F5344CB8AC3E}">
        <p14:creationId xmlns:p14="http://schemas.microsoft.com/office/powerpoint/2010/main" val="1163107548"/>
      </p:ext>
    </p:extLst>
  </p:cSld>
  <p:clrMapOvr>
    <a:masterClrMapping/>
  </p:clrMapOvr>
  <p:transition>
    <p:fade/>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numCol="1">
            <a:normAutofit/>
          </a:bodyPr>
          <a:lstStyle/>
          <a:p>
            <a:r>
              <a:rPr lang="en-US" dirty="0"/>
              <a:t>&lt;title&gt; Intro to HTML &lt;/title&gt;</a:t>
            </a:r>
          </a:p>
        </p:txBody>
      </p:sp>
      <p:sp>
        <p:nvSpPr>
          <p:cNvPr id="5" name="Title 1"/>
          <p:cNvSpPr txBox="1">
            <a:spLocks/>
          </p:cNvSpPr>
          <p:nvPr/>
        </p:nvSpPr>
        <p:spPr>
          <a:xfrm>
            <a:off x="3208820" y="2935535"/>
            <a:ext cx="6457950" cy="1098174"/>
          </a:xfrm>
          <a:prstGeom prst="rect">
            <a:avLst/>
          </a:prstGeom>
        </p:spPr>
        <p:txBody>
          <a:bodyPr vert="horz" lIns="91440" tIns="45720" rIns="91440" bIns="45720" numCol="1" rtlCol="0" anchor="ctr">
            <a:normAutofit/>
          </a:bodyPr>
          <a:lstStyle>
            <a:lvl1pPr algn="ctr" defTabSz="685800" rtl="0" eaLnBrk="1" latinLnBrk="0" hangingPunct="1">
              <a:spcBef>
                <a:spcPct val="0"/>
              </a:spcBef>
              <a:buNone/>
              <a:defRPr sz="3300" kern="1200">
                <a:solidFill>
                  <a:schemeClr val="tx1"/>
                </a:solidFill>
                <a:latin typeface="+mj-lt"/>
                <a:ea typeface="+mj-ea"/>
                <a:cs typeface="+mj-cs"/>
              </a:defRPr>
            </a:lvl1pPr>
          </a:lstStyle>
          <a:p>
            <a:r>
              <a:rPr lang="en-US" sz="6000" b="1" i="1" dirty="0">
                <a:latin typeface="Arial" panose="020B0604020202020204" pitchFamily="34" charset="0"/>
                <a:ea typeface="Roboto" panose="02000000000000000000" pitchFamily="2" charset="0"/>
                <a:cs typeface="Arial" panose="020B0604020202020204" pitchFamily="34" charset="0"/>
              </a:rPr>
              <a:t>How’d it go?</a:t>
            </a:r>
          </a:p>
        </p:txBody>
      </p:sp>
      <p:pic>
        <p:nvPicPr>
          <p:cNvPr id="6" name="Picture 2" descr="http://static1.squarespace.com/static/553ac67be4b0301603207af9/t/557d4704e4b05efa91181261/1434273541516/question+answer+me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330200" y="1498852"/>
            <a:ext cx="3447706" cy="40972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3027494"/>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Homework!</a:t>
            </a:r>
          </a:p>
        </p:txBody>
      </p:sp>
    </p:spTree>
    <p:extLst>
      <p:ext uri="{BB962C8B-B14F-4D97-AF65-F5344CB8AC3E}">
        <p14:creationId xmlns:p14="http://schemas.microsoft.com/office/powerpoint/2010/main" val="94800163"/>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numCol="1">
            <a:normAutofit/>
          </a:bodyPr>
          <a:lstStyle/>
          <a:p>
            <a:r>
              <a:rPr lang="en-US" dirty="0" smtClean="0"/>
              <a:t>Homework “Due”: Next Class</a:t>
            </a:r>
            <a:endParaRPr lang="en-US" dirty="0"/>
          </a:p>
        </p:txBody>
      </p:sp>
      <p:sp>
        <p:nvSpPr>
          <p:cNvPr id="4" name="TextBox 3"/>
          <p:cNvSpPr txBox="1"/>
          <p:nvPr/>
        </p:nvSpPr>
        <p:spPr>
          <a:xfrm>
            <a:off x="304800" y="914400"/>
            <a:ext cx="8686800" cy="3785652"/>
          </a:xfrm>
          <a:prstGeom prst="rect">
            <a:avLst/>
          </a:prstGeom>
          <a:noFill/>
        </p:spPr>
        <p:txBody>
          <a:bodyPr wrap="square" numCol="1" rtlCol="0">
            <a:spAutoFit/>
          </a:bodyPr>
          <a:lstStyle/>
          <a:p>
            <a:r>
              <a:rPr lang="en-US" sz="2000" b="1" dirty="0" smtClean="0">
                <a:latin typeface="Arial" panose="020B0604020202020204" pitchFamily="34" charset="0"/>
                <a:ea typeface="Roboto" pitchFamily="2" charset="0"/>
                <a:cs typeface="Arial" panose="020B0604020202020204" pitchFamily="34" charset="0"/>
              </a:rPr>
              <a:t>By Next Class:</a:t>
            </a:r>
          </a:p>
          <a:p>
            <a:pPr marL="285750" indent="-285750">
              <a:buFont typeface="Arial" panose="020B0604020202020204" pitchFamily="34" charset="0"/>
              <a:buChar char="•"/>
            </a:pPr>
            <a:endParaRPr lang="en-US" sz="2000" dirty="0">
              <a:latin typeface="Arial" panose="020B0604020202020204" pitchFamily="34" charset="0"/>
              <a:ea typeface="Roboto" pitchFamily="2" charset="0"/>
              <a:cs typeface="Arial" panose="020B0604020202020204" pitchFamily="34" charset="0"/>
            </a:endParaRPr>
          </a:p>
          <a:p>
            <a:pPr marL="285750" indent="-285750">
              <a:buFont typeface="Arial" panose="020B0604020202020204" pitchFamily="34" charset="0"/>
              <a:buChar char="•"/>
            </a:pPr>
            <a:r>
              <a:rPr lang="en-US" sz="2000" dirty="0" smtClean="0">
                <a:latin typeface="Arial" panose="020B0604020202020204" pitchFamily="34" charset="0"/>
                <a:ea typeface="Roboto" pitchFamily="2" charset="0"/>
                <a:cs typeface="Arial" panose="020B0604020202020204" pitchFamily="34" charset="0"/>
              </a:rPr>
              <a:t>Figure out where the GitHub Repo is for our class.</a:t>
            </a:r>
            <a:r>
              <a:rPr lang="en-US" sz="2000" dirty="0" smtClean="0">
                <a:latin typeface="Arial" panose="020B0604020202020204" pitchFamily="34" charset="0"/>
                <a:ea typeface="Roboto" pitchFamily="2" charset="0"/>
                <a:cs typeface="Arial" panose="020B0604020202020204" pitchFamily="34" charset="0"/>
                <a:sym typeface="Wingdings" panose="05000000000000000000" pitchFamily="2" charset="2"/>
              </a:rPr>
              <a:t> </a:t>
            </a:r>
            <a:endParaRPr lang="en-US" sz="2000" dirty="0" smtClean="0">
              <a:latin typeface="Arial" panose="020B0604020202020204" pitchFamily="34" charset="0"/>
              <a:ea typeface="Roboto" pitchFamily="2" charset="0"/>
              <a:cs typeface="Arial" panose="020B0604020202020204" pitchFamily="34" charset="0"/>
            </a:endParaRPr>
          </a:p>
          <a:p>
            <a:pPr marL="285750" indent="-285750">
              <a:buFont typeface="Arial" panose="020B0604020202020204" pitchFamily="34" charset="0"/>
              <a:buChar char="•"/>
            </a:pPr>
            <a:endParaRPr lang="en-US" sz="2000" dirty="0">
              <a:latin typeface="Arial" panose="020B0604020202020204" pitchFamily="34" charset="0"/>
              <a:ea typeface="Roboto" pitchFamily="2" charset="0"/>
              <a:cs typeface="Arial" panose="020B0604020202020204" pitchFamily="34" charset="0"/>
            </a:endParaRPr>
          </a:p>
          <a:p>
            <a:pPr marL="285750" indent="-285750">
              <a:buFont typeface="Arial" panose="020B0604020202020204" pitchFamily="34" charset="0"/>
              <a:buChar char="•"/>
            </a:pPr>
            <a:r>
              <a:rPr lang="en-US" sz="2000" dirty="0" smtClean="0">
                <a:latin typeface="Arial" panose="020B0604020202020204" pitchFamily="34" charset="0"/>
                <a:ea typeface="Roboto" pitchFamily="2" charset="0"/>
                <a:cs typeface="Arial" panose="020B0604020202020204" pitchFamily="34" charset="0"/>
              </a:rPr>
              <a:t>Re-do the Terminal example from class today. </a:t>
            </a:r>
          </a:p>
          <a:p>
            <a:pPr marL="285750" indent="-285750">
              <a:buFont typeface="Arial" panose="020B0604020202020204" pitchFamily="34" charset="0"/>
              <a:buChar char="•"/>
            </a:pPr>
            <a:endParaRPr lang="en-US" sz="2000" dirty="0" smtClean="0">
              <a:latin typeface="Arial" panose="020B0604020202020204" pitchFamily="34" charset="0"/>
              <a:ea typeface="Roboto" pitchFamily="2" charset="0"/>
              <a:cs typeface="Arial" panose="020B0604020202020204" pitchFamily="34" charset="0"/>
            </a:endParaRPr>
          </a:p>
          <a:p>
            <a:pPr marL="285750" indent="-285750">
              <a:buFont typeface="Arial" panose="020B0604020202020204" pitchFamily="34" charset="0"/>
              <a:buChar char="•"/>
            </a:pPr>
            <a:r>
              <a:rPr lang="en-US" sz="2000" dirty="0" smtClean="0">
                <a:latin typeface="Arial" panose="020B0604020202020204" pitchFamily="34" charset="0"/>
                <a:ea typeface="Roboto" pitchFamily="2" charset="0"/>
                <a:cs typeface="Arial" panose="020B0604020202020204" pitchFamily="34" charset="0"/>
              </a:rPr>
              <a:t>Re-do the HTML example from class today. </a:t>
            </a:r>
          </a:p>
          <a:p>
            <a:pPr marL="742950" lvl="1" indent="-285750">
              <a:buFont typeface="Arial" panose="020B0604020202020204" pitchFamily="34" charset="0"/>
              <a:buChar char="•"/>
            </a:pPr>
            <a:endParaRPr lang="en-US" sz="2000" dirty="0">
              <a:latin typeface="Arial" panose="020B0604020202020204" pitchFamily="34" charset="0"/>
              <a:ea typeface="Roboto" pitchFamily="2" charset="0"/>
              <a:cs typeface="Arial" panose="020B0604020202020204" pitchFamily="34" charset="0"/>
            </a:endParaRPr>
          </a:p>
          <a:p>
            <a:pPr marL="742950" lvl="1" indent="-285750">
              <a:buFont typeface="Arial" panose="020B0604020202020204" pitchFamily="34" charset="0"/>
              <a:buChar char="•"/>
            </a:pPr>
            <a:r>
              <a:rPr lang="en-US" sz="2000" dirty="0" smtClean="0">
                <a:latin typeface="Arial" panose="020B0604020202020204" pitchFamily="34" charset="0"/>
                <a:ea typeface="Roboto" pitchFamily="2" charset="0"/>
                <a:cs typeface="Arial" panose="020B0604020202020204" pitchFamily="34" charset="0"/>
              </a:rPr>
              <a:t>Watch the Walkthrough Video if you felt a bit lost.  </a:t>
            </a:r>
          </a:p>
          <a:p>
            <a:pPr marL="285750" indent="-285750">
              <a:buFont typeface="Arial" panose="020B0604020202020204" pitchFamily="34" charset="0"/>
              <a:buChar char="•"/>
            </a:pPr>
            <a:endParaRPr lang="en-US" sz="2000" dirty="0">
              <a:latin typeface="Arial" panose="020B0604020202020204" pitchFamily="34" charset="0"/>
              <a:ea typeface="Roboto" pitchFamily="2" charset="0"/>
              <a:cs typeface="Arial" panose="020B0604020202020204" pitchFamily="34" charset="0"/>
            </a:endParaRPr>
          </a:p>
          <a:p>
            <a:pPr marL="285750" indent="-285750">
              <a:buFont typeface="Arial" panose="020B0604020202020204" pitchFamily="34" charset="0"/>
              <a:buChar char="•"/>
            </a:pPr>
            <a:endParaRPr lang="en-US" sz="2000" dirty="0">
              <a:latin typeface="Arial" panose="020B0604020202020204" pitchFamily="34" charset="0"/>
              <a:ea typeface="Roboto" pitchFamily="2" charset="0"/>
              <a:cs typeface="Arial" panose="020B0604020202020204" pitchFamily="34" charset="0"/>
            </a:endParaRPr>
          </a:p>
          <a:p>
            <a:endParaRPr lang="en-US" sz="2000" dirty="0">
              <a:latin typeface="Arial" panose="020B0604020202020204" pitchFamily="34" charset="0"/>
              <a:ea typeface="Roboto" pitchFamily="2" charset="0"/>
              <a:cs typeface="Arial" panose="020B0604020202020204" pitchFamily="34" charset="0"/>
            </a:endParaRPr>
          </a:p>
        </p:txBody>
      </p:sp>
    </p:spTree>
    <p:extLst>
      <p:ext uri="{BB962C8B-B14F-4D97-AF65-F5344CB8AC3E}">
        <p14:creationId xmlns:p14="http://schemas.microsoft.com/office/powerpoint/2010/main" val="1048176246"/>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smtClean="0"/>
              <a:t>Your Goals...</a:t>
            </a:r>
            <a:endParaRPr lang="en-US" dirty="0"/>
          </a:p>
        </p:txBody>
      </p:sp>
      <p:sp>
        <p:nvSpPr>
          <p:cNvPr id="11" name="TextBox 10"/>
          <p:cNvSpPr txBox="1"/>
          <p:nvPr/>
        </p:nvSpPr>
        <p:spPr>
          <a:xfrm>
            <a:off x="4884900" y="838200"/>
            <a:ext cx="3573414" cy="830997"/>
          </a:xfrm>
          <a:prstGeom prst="rect">
            <a:avLst/>
          </a:prstGeom>
          <a:noFill/>
        </p:spPr>
        <p:txBody>
          <a:bodyPr wrap="none" numCol="1" rtlCol="0">
            <a:spAutoFit/>
          </a:bodyPr>
          <a:lstStyle/>
          <a:p>
            <a:r>
              <a:rPr lang="en-US" sz="4800" b="1" u="sng" dirty="0" smtClean="0">
                <a:latin typeface="Arial" panose="020B0604020202020204" pitchFamily="34" charset="0"/>
                <a:cs typeface="Arial" panose="020B0604020202020204" pitchFamily="34" charset="0"/>
              </a:rPr>
              <a:t>New Career</a:t>
            </a:r>
            <a:endParaRPr lang="en-US" sz="4800" b="1" u="sng" dirty="0">
              <a:latin typeface="Arial" panose="020B0604020202020204" pitchFamily="34" charset="0"/>
              <a:cs typeface="Arial" panose="020B0604020202020204" pitchFamily="34" charset="0"/>
            </a:endParaRPr>
          </a:p>
        </p:txBody>
      </p:sp>
      <p:sp>
        <p:nvSpPr>
          <p:cNvPr id="21" name="TextBox 20"/>
          <p:cNvSpPr txBox="1"/>
          <p:nvPr/>
        </p:nvSpPr>
        <p:spPr>
          <a:xfrm>
            <a:off x="304800" y="1123517"/>
            <a:ext cx="4580100" cy="461665"/>
          </a:xfrm>
          <a:prstGeom prst="rect">
            <a:avLst/>
          </a:prstGeom>
          <a:noFill/>
        </p:spPr>
        <p:txBody>
          <a:bodyPr wrap="none" numCol="1" rtlCol="0">
            <a:spAutoFit/>
          </a:bodyPr>
          <a:lstStyle/>
          <a:p>
            <a:r>
              <a:rPr lang="en-US" sz="2400" b="1" dirty="0" smtClean="0">
                <a:latin typeface="Arial" panose="020B0604020202020204" pitchFamily="34" charset="0"/>
                <a:cs typeface="Arial" panose="020B0604020202020204" pitchFamily="34" charset="0"/>
              </a:rPr>
              <a:t>Basically 1000% of you said…</a:t>
            </a:r>
            <a:endParaRPr lang="en-US" sz="2400" b="1" dirty="0">
              <a:latin typeface="Arial" panose="020B0604020202020204" pitchFamily="34" charset="0"/>
              <a:cs typeface="Arial" panose="020B0604020202020204" pitchFamily="34" charset="0"/>
            </a:endParaRPr>
          </a:p>
        </p:txBody>
      </p:sp>
      <p:pic>
        <p:nvPicPr>
          <p:cNvPr id="5122" name="Picture 2" descr="http://images.boomsbeat.com/data/images/full/212361/when-you-get-a-new-job.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1828800" y="2031878"/>
            <a:ext cx="5410200" cy="40576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3218029"/>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smtClean="0"/>
              <a:t>Your Goals...</a:t>
            </a:r>
            <a:endParaRPr lang="en-US" dirty="0"/>
          </a:p>
        </p:txBody>
      </p:sp>
      <p:sp>
        <p:nvSpPr>
          <p:cNvPr id="12" name="TextBox 11"/>
          <p:cNvSpPr txBox="1"/>
          <p:nvPr/>
        </p:nvSpPr>
        <p:spPr>
          <a:xfrm>
            <a:off x="304800" y="1440540"/>
            <a:ext cx="8686800" cy="461665"/>
          </a:xfrm>
          <a:prstGeom prst="rect">
            <a:avLst/>
          </a:prstGeom>
          <a:noFill/>
        </p:spPr>
        <p:txBody>
          <a:bodyPr wrap="square" numCol="1" rtlCol="0">
            <a:spAutoFit/>
          </a:bodyPr>
          <a:lstStyle/>
          <a:p>
            <a:r>
              <a:rPr lang="en-US" sz="2400" dirty="0" smtClean="0">
                <a:latin typeface="Arial" panose="020B0604020202020204" pitchFamily="34" charset="0"/>
                <a:cs typeface="Arial" panose="020B0604020202020204" pitchFamily="34" charset="0"/>
              </a:rPr>
              <a:t>To escape a “</a:t>
            </a:r>
            <a:r>
              <a:rPr lang="en-US" sz="2400" u="sng" dirty="0" smtClean="0">
                <a:latin typeface="Arial" panose="020B0604020202020204" pitchFamily="34" charset="0"/>
                <a:cs typeface="Arial" panose="020B0604020202020204" pitchFamily="34" charset="0"/>
              </a:rPr>
              <a:t>dead-end job</a:t>
            </a:r>
            <a:r>
              <a:rPr lang="en-US" sz="2400" dirty="0" smtClean="0">
                <a:latin typeface="Arial" panose="020B0604020202020204" pitchFamily="34" charset="0"/>
                <a:cs typeface="Arial" panose="020B0604020202020204" pitchFamily="34" charset="0"/>
              </a:rPr>
              <a:t>”</a:t>
            </a:r>
            <a:endParaRPr lang="en-US" sz="2400" dirty="0">
              <a:latin typeface="Arial" panose="020B0604020202020204" pitchFamily="34" charset="0"/>
              <a:cs typeface="Arial" panose="020B0604020202020204" pitchFamily="34" charset="0"/>
            </a:endParaRPr>
          </a:p>
        </p:txBody>
      </p:sp>
      <p:sp>
        <p:nvSpPr>
          <p:cNvPr id="13" name="TextBox 12"/>
          <p:cNvSpPr txBox="1"/>
          <p:nvPr/>
        </p:nvSpPr>
        <p:spPr>
          <a:xfrm>
            <a:off x="304800" y="2024936"/>
            <a:ext cx="8686800" cy="461665"/>
          </a:xfrm>
          <a:prstGeom prst="rect">
            <a:avLst/>
          </a:prstGeom>
          <a:noFill/>
        </p:spPr>
        <p:txBody>
          <a:bodyPr wrap="square" numCol="1" rtlCol="0">
            <a:spAutoFit/>
          </a:bodyPr>
          <a:lstStyle/>
          <a:p>
            <a:r>
              <a:rPr lang="en-US" sz="2400" dirty="0" smtClean="0">
                <a:latin typeface="Arial" panose="020B0604020202020204" pitchFamily="34" charset="0"/>
                <a:cs typeface="Arial" panose="020B0604020202020204" pitchFamily="34" charset="0"/>
              </a:rPr>
              <a:t>To pursue a “</a:t>
            </a:r>
            <a:r>
              <a:rPr lang="en-US" sz="2400" u="sng" dirty="0" smtClean="0">
                <a:latin typeface="Arial" panose="020B0604020202020204" pitchFamily="34" charset="0"/>
                <a:cs typeface="Arial" panose="020B0604020202020204" pitchFamily="34" charset="0"/>
              </a:rPr>
              <a:t>dream</a:t>
            </a:r>
            <a:r>
              <a:rPr lang="en-US" sz="2400" dirty="0" smtClean="0">
                <a:latin typeface="Arial" panose="020B0604020202020204" pitchFamily="34" charset="0"/>
                <a:cs typeface="Arial" panose="020B0604020202020204" pitchFamily="34" charset="0"/>
              </a:rPr>
              <a:t>”</a:t>
            </a:r>
            <a:endParaRPr lang="en-US" sz="2400" dirty="0">
              <a:latin typeface="Arial" panose="020B0604020202020204" pitchFamily="34" charset="0"/>
              <a:cs typeface="Arial" panose="020B0604020202020204" pitchFamily="34" charset="0"/>
            </a:endParaRPr>
          </a:p>
        </p:txBody>
      </p:sp>
      <p:sp>
        <p:nvSpPr>
          <p:cNvPr id="14" name="TextBox 13"/>
          <p:cNvSpPr txBox="1"/>
          <p:nvPr/>
        </p:nvSpPr>
        <p:spPr>
          <a:xfrm>
            <a:off x="304800" y="2609332"/>
            <a:ext cx="8686800" cy="461665"/>
          </a:xfrm>
          <a:prstGeom prst="rect">
            <a:avLst/>
          </a:prstGeom>
          <a:noFill/>
        </p:spPr>
        <p:txBody>
          <a:bodyPr wrap="square" numCol="1" rtlCol="0">
            <a:spAutoFit/>
          </a:bodyPr>
          <a:lstStyle/>
          <a:p>
            <a:r>
              <a:rPr lang="en-US" sz="2400" dirty="0" smtClean="0">
                <a:latin typeface="Arial" panose="020B0604020202020204" pitchFamily="34" charset="0"/>
                <a:cs typeface="Arial" panose="020B0604020202020204" pitchFamily="34" charset="0"/>
              </a:rPr>
              <a:t>To be able to “</a:t>
            </a:r>
            <a:r>
              <a:rPr lang="en-US" sz="2400" u="sng" dirty="0" smtClean="0">
                <a:latin typeface="Arial" panose="020B0604020202020204" pitchFamily="34" charset="0"/>
                <a:cs typeface="Arial" panose="020B0604020202020204" pitchFamily="34" charset="0"/>
              </a:rPr>
              <a:t>create</a:t>
            </a:r>
            <a:r>
              <a:rPr lang="en-US" sz="2400" dirty="0" smtClean="0">
                <a:latin typeface="Arial" panose="020B0604020202020204" pitchFamily="34" charset="0"/>
                <a:cs typeface="Arial" panose="020B0604020202020204" pitchFamily="34" charset="0"/>
              </a:rPr>
              <a:t>”</a:t>
            </a:r>
            <a:endParaRPr lang="en-US" sz="2400" dirty="0">
              <a:latin typeface="Arial" panose="020B0604020202020204" pitchFamily="34" charset="0"/>
              <a:cs typeface="Arial" panose="020B0604020202020204" pitchFamily="34" charset="0"/>
            </a:endParaRPr>
          </a:p>
        </p:txBody>
      </p:sp>
      <p:sp>
        <p:nvSpPr>
          <p:cNvPr id="15" name="TextBox 14"/>
          <p:cNvSpPr txBox="1"/>
          <p:nvPr/>
        </p:nvSpPr>
        <p:spPr>
          <a:xfrm>
            <a:off x="304800" y="3193728"/>
            <a:ext cx="8686800" cy="461665"/>
          </a:xfrm>
          <a:prstGeom prst="rect">
            <a:avLst/>
          </a:prstGeom>
          <a:noFill/>
        </p:spPr>
        <p:txBody>
          <a:bodyPr wrap="square" numCol="1" rtlCol="0">
            <a:spAutoFit/>
          </a:bodyPr>
          <a:lstStyle/>
          <a:p>
            <a:r>
              <a:rPr lang="en-US" sz="2400" dirty="0" smtClean="0">
                <a:latin typeface="Arial" panose="020B0604020202020204" pitchFamily="34" charset="0"/>
                <a:cs typeface="Arial" panose="020B0604020202020204" pitchFamily="34" charset="0"/>
              </a:rPr>
              <a:t>To follow a “</a:t>
            </a:r>
            <a:r>
              <a:rPr lang="en-US" sz="2400" u="sng" dirty="0" smtClean="0">
                <a:latin typeface="Arial" panose="020B0604020202020204" pitchFamily="34" charset="0"/>
                <a:cs typeface="Arial" panose="020B0604020202020204" pitchFamily="34" charset="0"/>
              </a:rPr>
              <a:t>fascination</a:t>
            </a:r>
            <a:r>
              <a:rPr lang="en-US" sz="2400" dirty="0" smtClean="0">
                <a:latin typeface="Arial" panose="020B0604020202020204" pitchFamily="34" charset="0"/>
                <a:cs typeface="Arial" panose="020B0604020202020204" pitchFamily="34" charset="0"/>
              </a:rPr>
              <a:t>”</a:t>
            </a:r>
            <a:endParaRPr lang="en-US" sz="2400" dirty="0">
              <a:latin typeface="Arial" panose="020B0604020202020204" pitchFamily="34" charset="0"/>
              <a:cs typeface="Arial" panose="020B0604020202020204" pitchFamily="34" charset="0"/>
            </a:endParaRPr>
          </a:p>
        </p:txBody>
      </p:sp>
      <p:sp>
        <p:nvSpPr>
          <p:cNvPr id="16" name="TextBox 15"/>
          <p:cNvSpPr txBox="1"/>
          <p:nvPr/>
        </p:nvSpPr>
        <p:spPr>
          <a:xfrm>
            <a:off x="304800" y="3778124"/>
            <a:ext cx="8686801" cy="461665"/>
          </a:xfrm>
          <a:prstGeom prst="rect">
            <a:avLst/>
          </a:prstGeom>
          <a:noFill/>
        </p:spPr>
        <p:txBody>
          <a:bodyPr wrap="square" numCol="1" rtlCol="0">
            <a:spAutoFit/>
          </a:bodyPr>
          <a:lstStyle/>
          <a:p>
            <a:r>
              <a:rPr lang="en-US" sz="2400" dirty="0" smtClean="0">
                <a:latin typeface="Arial" panose="020B0604020202020204" pitchFamily="34" charset="0"/>
                <a:cs typeface="Arial" panose="020B0604020202020204" pitchFamily="34" charset="0"/>
              </a:rPr>
              <a:t>To attain “</a:t>
            </a:r>
            <a:r>
              <a:rPr lang="en-US" sz="2400" u="sng" dirty="0" smtClean="0">
                <a:latin typeface="Arial" panose="020B0604020202020204" pitchFamily="34" charset="0"/>
                <a:cs typeface="Arial" panose="020B0604020202020204" pitchFamily="34" charset="0"/>
              </a:rPr>
              <a:t>financial stability</a:t>
            </a:r>
            <a:r>
              <a:rPr lang="en-US" sz="2400" dirty="0" smtClean="0">
                <a:latin typeface="Arial" panose="020B0604020202020204" pitchFamily="34" charset="0"/>
                <a:cs typeface="Arial" panose="020B0604020202020204" pitchFamily="34" charset="0"/>
              </a:rPr>
              <a:t>”</a:t>
            </a:r>
            <a:endParaRPr lang="en-US" sz="2400" dirty="0">
              <a:latin typeface="Arial" panose="020B0604020202020204" pitchFamily="34" charset="0"/>
              <a:cs typeface="Arial" panose="020B0604020202020204" pitchFamily="34" charset="0"/>
            </a:endParaRPr>
          </a:p>
        </p:txBody>
      </p:sp>
      <p:sp>
        <p:nvSpPr>
          <p:cNvPr id="17" name="TextBox 16"/>
          <p:cNvSpPr txBox="1"/>
          <p:nvPr/>
        </p:nvSpPr>
        <p:spPr>
          <a:xfrm>
            <a:off x="304801" y="4362520"/>
            <a:ext cx="8686800" cy="461665"/>
          </a:xfrm>
          <a:prstGeom prst="rect">
            <a:avLst/>
          </a:prstGeom>
          <a:noFill/>
        </p:spPr>
        <p:txBody>
          <a:bodyPr wrap="square" numCol="1" rtlCol="0">
            <a:spAutoFit/>
          </a:bodyPr>
          <a:lstStyle/>
          <a:p>
            <a:r>
              <a:rPr lang="en-US" sz="2400" dirty="0" smtClean="0">
                <a:latin typeface="Arial" panose="020B0604020202020204" pitchFamily="34" charset="0"/>
                <a:cs typeface="Arial" panose="020B0604020202020204" pitchFamily="34" charset="0"/>
              </a:rPr>
              <a:t>To attain “</a:t>
            </a:r>
            <a:r>
              <a:rPr lang="en-US" sz="2400" u="sng" dirty="0" smtClean="0">
                <a:latin typeface="Arial" panose="020B0604020202020204" pitchFamily="34" charset="0"/>
                <a:cs typeface="Arial" panose="020B0604020202020204" pitchFamily="34" charset="0"/>
              </a:rPr>
              <a:t>financial freedom</a:t>
            </a:r>
            <a:r>
              <a:rPr lang="en-US" sz="2400" dirty="0" smtClean="0">
                <a:latin typeface="Arial" panose="020B0604020202020204" pitchFamily="34" charset="0"/>
                <a:cs typeface="Arial" panose="020B0604020202020204" pitchFamily="34" charset="0"/>
              </a:rPr>
              <a:t>”</a:t>
            </a:r>
            <a:endParaRPr lang="en-US" sz="2400" dirty="0">
              <a:latin typeface="Arial" panose="020B0604020202020204" pitchFamily="34" charset="0"/>
              <a:cs typeface="Arial" panose="020B0604020202020204" pitchFamily="34" charset="0"/>
            </a:endParaRPr>
          </a:p>
        </p:txBody>
      </p:sp>
      <p:sp>
        <p:nvSpPr>
          <p:cNvPr id="18" name="TextBox 17"/>
          <p:cNvSpPr txBox="1"/>
          <p:nvPr/>
        </p:nvSpPr>
        <p:spPr>
          <a:xfrm>
            <a:off x="304800" y="4946916"/>
            <a:ext cx="8686800" cy="461665"/>
          </a:xfrm>
          <a:prstGeom prst="rect">
            <a:avLst/>
          </a:prstGeom>
          <a:noFill/>
        </p:spPr>
        <p:txBody>
          <a:bodyPr wrap="square" numCol="1" rtlCol="0">
            <a:spAutoFit/>
          </a:bodyPr>
          <a:lstStyle/>
          <a:p>
            <a:r>
              <a:rPr lang="en-US" sz="2400" dirty="0" smtClean="0">
                <a:latin typeface="Arial" panose="020B0604020202020204" pitchFamily="34" charset="0"/>
                <a:cs typeface="Arial" panose="020B0604020202020204" pitchFamily="34" charset="0"/>
              </a:rPr>
              <a:t>To “</a:t>
            </a:r>
            <a:r>
              <a:rPr lang="en-US" sz="2400" u="sng" dirty="0" smtClean="0">
                <a:latin typeface="Arial" panose="020B0604020202020204" pitchFamily="34" charset="0"/>
                <a:cs typeface="Arial" panose="020B0604020202020204" pitchFamily="34" charset="0"/>
              </a:rPr>
              <a:t>challenge</a:t>
            </a:r>
            <a:r>
              <a:rPr lang="en-US" sz="2400" dirty="0" smtClean="0">
                <a:latin typeface="Arial" panose="020B0604020202020204" pitchFamily="34" charset="0"/>
                <a:cs typeface="Arial" panose="020B0604020202020204" pitchFamily="34" charset="0"/>
              </a:rPr>
              <a:t>” yourself</a:t>
            </a:r>
            <a:endParaRPr lang="en-US" sz="2400" dirty="0">
              <a:latin typeface="Arial" panose="020B0604020202020204" pitchFamily="34" charset="0"/>
              <a:cs typeface="Arial" panose="020B0604020202020204" pitchFamily="34" charset="0"/>
            </a:endParaRPr>
          </a:p>
        </p:txBody>
      </p:sp>
      <p:sp>
        <p:nvSpPr>
          <p:cNvPr id="19" name="TextBox 18"/>
          <p:cNvSpPr txBox="1"/>
          <p:nvPr/>
        </p:nvSpPr>
        <p:spPr>
          <a:xfrm>
            <a:off x="332438" y="838200"/>
            <a:ext cx="5480988" cy="461665"/>
          </a:xfrm>
          <a:prstGeom prst="rect">
            <a:avLst/>
          </a:prstGeom>
          <a:noFill/>
        </p:spPr>
        <p:txBody>
          <a:bodyPr wrap="none" numCol="1" rtlCol="0">
            <a:spAutoFit/>
          </a:bodyPr>
          <a:lstStyle/>
          <a:p>
            <a:r>
              <a:rPr lang="en-US" sz="2400" b="1" u="sng" dirty="0" smtClean="0">
                <a:latin typeface="Arial" panose="020B0604020202020204" pitchFamily="34" charset="0"/>
                <a:cs typeface="Arial" panose="020B0604020202020204" pitchFamily="34" charset="0"/>
              </a:rPr>
              <a:t>And why do you want a new career?</a:t>
            </a:r>
            <a:endParaRPr lang="en-US" sz="2400" b="1" u="sng" dirty="0">
              <a:latin typeface="Arial" panose="020B0604020202020204" pitchFamily="34" charset="0"/>
              <a:cs typeface="Arial" panose="020B0604020202020204" pitchFamily="34" charset="0"/>
            </a:endParaRPr>
          </a:p>
        </p:txBody>
      </p:sp>
      <p:sp>
        <p:nvSpPr>
          <p:cNvPr id="20" name="TextBox 19"/>
          <p:cNvSpPr txBox="1"/>
          <p:nvPr/>
        </p:nvSpPr>
        <p:spPr>
          <a:xfrm>
            <a:off x="304800" y="5531309"/>
            <a:ext cx="8686800" cy="461665"/>
          </a:xfrm>
          <a:prstGeom prst="rect">
            <a:avLst/>
          </a:prstGeom>
          <a:noFill/>
        </p:spPr>
        <p:txBody>
          <a:bodyPr wrap="square" numCol="1" rtlCol="0">
            <a:spAutoFit/>
          </a:bodyPr>
          <a:lstStyle/>
          <a:p>
            <a:r>
              <a:rPr lang="en-US" sz="2400" dirty="0" smtClean="0">
                <a:latin typeface="Arial" panose="020B0604020202020204" pitchFamily="34" charset="0"/>
                <a:cs typeface="Arial" panose="020B0604020202020204" pitchFamily="34" charset="0"/>
              </a:rPr>
              <a:t>To be a “</a:t>
            </a:r>
            <a:r>
              <a:rPr lang="en-US" sz="2400" u="sng" dirty="0" smtClean="0">
                <a:latin typeface="Arial" panose="020B0604020202020204" pitchFamily="34" charset="0"/>
                <a:cs typeface="Arial" panose="020B0604020202020204" pitchFamily="34" charset="0"/>
              </a:rPr>
              <a:t>role model</a:t>
            </a:r>
            <a:r>
              <a:rPr lang="en-US" sz="2400" dirty="0" smtClean="0">
                <a:latin typeface="Arial" panose="020B0604020202020204" pitchFamily="34" charset="0"/>
                <a:cs typeface="Arial" panose="020B0604020202020204" pitchFamily="34" charset="0"/>
              </a:rPr>
              <a:t>” for kids</a:t>
            </a:r>
            <a:endParaRPr lang="en-US" sz="2400" dirty="0">
              <a:latin typeface="Arial" panose="020B0604020202020204" pitchFamily="34" charset="0"/>
              <a:cs typeface="Arial" panose="020B0604020202020204" pitchFamily="34" charset="0"/>
            </a:endParaRPr>
          </a:p>
        </p:txBody>
      </p:sp>
      <p:pic>
        <p:nvPicPr>
          <p:cNvPr id="8194" name="Picture 2" descr="http://s2.quickmeme.com/img/74/74e004eeea3edb4c231d09763dfacf85bb6bf56184b0dfc8c7aaaf5ed3e55a27.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4686300" y="1823772"/>
            <a:ext cx="4210487" cy="31528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1852593"/>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Your Goal = Our Goal</a:t>
            </a:r>
          </a:p>
        </p:txBody>
      </p:sp>
      <p:sp>
        <p:nvSpPr>
          <p:cNvPr id="3" name="Content Placeholder 2"/>
          <p:cNvSpPr txBox="1">
            <a:spLocks/>
          </p:cNvSpPr>
          <p:nvPr/>
        </p:nvSpPr>
        <p:spPr>
          <a:xfrm>
            <a:off x="289560" y="762000"/>
            <a:ext cx="8583814" cy="5638800"/>
          </a:xfrm>
          <a:prstGeom prst="rect">
            <a:avLst/>
          </a:prstGeom>
        </p:spPr>
        <p:txBody>
          <a:bodyPr numCol="1">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lgn="ctr">
              <a:spcBef>
                <a:spcPts val="0"/>
              </a:spcBef>
              <a:buNone/>
            </a:pPr>
            <a:endParaRPr lang="en-US" sz="3200" dirty="0">
              <a:latin typeface="Arial" panose="020B0604020202020204" pitchFamily="34" charset="0"/>
              <a:ea typeface="Roboto" panose="02000000000000000000" pitchFamily="2" charset="0"/>
              <a:cs typeface="Arial" panose="020B0604020202020204" pitchFamily="34" charset="0"/>
            </a:endParaRPr>
          </a:p>
          <a:p>
            <a:pPr indent="0" algn="ctr">
              <a:spcBef>
                <a:spcPts val="0"/>
              </a:spcBef>
              <a:buNone/>
            </a:pPr>
            <a:endParaRPr lang="en-US" sz="3200" dirty="0">
              <a:latin typeface="Arial" panose="020B0604020202020204" pitchFamily="34" charset="0"/>
              <a:ea typeface="Roboto" panose="02000000000000000000" pitchFamily="2" charset="0"/>
              <a:cs typeface="Arial" panose="020B0604020202020204" pitchFamily="34" charset="0"/>
            </a:endParaRPr>
          </a:p>
          <a:p>
            <a:pPr indent="0" algn="ctr">
              <a:spcBef>
                <a:spcPts val="0"/>
              </a:spcBef>
              <a:buNone/>
            </a:pPr>
            <a:endParaRPr lang="en-US" sz="3200" dirty="0">
              <a:latin typeface="Arial" panose="020B0604020202020204" pitchFamily="34" charset="0"/>
              <a:ea typeface="Roboto" panose="02000000000000000000" pitchFamily="2" charset="0"/>
              <a:cs typeface="Arial" panose="020B0604020202020204" pitchFamily="34" charset="0"/>
            </a:endParaRPr>
          </a:p>
          <a:p>
            <a:pPr indent="0" algn="ctr">
              <a:spcBef>
                <a:spcPts val="0"/>
              </a:spcBef>
              <a:buNone/>
            </a:pPr>
            <a:endParaRPr lang="en-US" sz="3200" dirty="0">
              <a:latin typeface="Arial" panose="020B0604020202020204" pitchFamily="34" charset="0"/>
              <a:ea typeface="Roboto" panose="02000000000000000000" pitchFamily="2" charset="0"/>
              <a:cs typeface="Arial" panose="020B0604020202020204" pitchFamily="34" charset="0"/>
            </a:endParaRPr>
          </a:p>
          <a:p>
            <a:pPr indent="0" algn="ctr">
              <a:spcBef>
                <a:spcPts val="0"/>
              </a:spcBef>
              <a:buNone/>
            </a:pPr>
            <a:endParaRPr lang="en-US" sz="3200" dirty="0">
              <a:latin typeface="Arial" panose="020B0604020202020204" pitchFamily="34" charset="0"/>
              <a:ea typeface="Roboto" panose="02000000000000000000" pitchFamily="2" charset="0"/>
              <a:cs typeface="Arial" panose="020B0604020202020204" pitchFamily="34" charset="0"/>
            </a:endParaRPr>
          </a:p>
          <a:p>
            <a:pPr indent="0" algn="ctr">
              <a:spcBef>
                <a:spcPts val="0"/>
              </a:spcBef>
              <a:buNone/>
            </a:pPr>
            <a:r>
              <a:rPr lang="en-US" sz="3200" dirty="0">
                <a:latin typeface="Arial" panose="020B0604020202020204" pitchFamily="34" charset="0"/>
                <a:ea typeface="Roboto" panose="02000000000000000000" pitchFamily="2" charset="0"/>
                <a:cs typeface="Arial" panose="020B0604020202020204" pitchFamily="34" charset="0"/>
              </a:rPr>
              <a:t>As instructors, </a:t>
            </a:r>
          </a:p>
          <a:p>
            <a:pPr indent="0" algn="ctr">
              <a:spcBef>
                <a:spcPts val="0"/>
              </a:spcBef>
              <a:buNone/>
            </a:pPr>
            <a:r>
              <a:rPr lang="en-US" sz="3200" b="1" dirty="0">
                <a:latin typeface="Arial" panose="020B0604020202020204" pitchFamily="34" charset="0"/>
                <a:ea typeface="Roboto" panose="02000000000000000000" pitchFamily="2" charset="0"/>
                <a:cs typeface="Arial" panose="020B0604020202020204" pitchFamily="34" charset="0"/>
              </a:rPr>
              <a:t>we take your goals </a:t>
            </a:r>
            <a:r>
              <a:rPr lang="en-US" sz="3200" b="1" u="sng" dirty="0">
                <a:latin typeface="Arial" panose="020B0604020202020204" pitchFamily="34" charset="0"/>
                <a:ea typeface="Roboto" panose="02000000000000000000" pitchFamily="2" charset="0"/>
                <a:cs typeface="Arial" panose="020B0604020202020204" pitchFamily="34" charset="0"/>
              </a:rPr>
              <a:t>very, </a:t>
            </a:r>
            <a:r>
              <a:rPr lang="en-US" sz="3200" b="1" i="1" u="sng" dirty="0">
                <a:latin typeface="Arial" panose="020B0604020202020204" pitchFamily="34" charset="0"/>
                <a:ea typeface="Roboto" panose="02000000000000000000" pitchFamily="2" charset="0"/>
                <a:cs typeface="Arial" panose="020B0604020202020204" pitchFamily="34" charset="0"/>
              </a:rPr>
              <a:t>very</a:t>
            </a:r>
            <a:r>
              <a:rPr lang="en-US" sz="3200" b="1" u="sng" dirty="0">
                <a:latin typeface="Arial" panose="020B0604020202020204" pitchFamily="34" charset="0"/>
                <a:ea typeface="Roboto" panose="02000000000000000000" pitchFamily="2" charset="0"/>
                <a:cs typeface="Arial" panose="020B0604020202020204" pitchFamily="34" charset="0"/>
              </a:rPr>
              <a:t> seriously.</a:t>
            </a:r>
          </a:p>
          <a:p>
            <a:pPr indent="0" algn="ctr">
              <a:spcBef>
                <a:spcPts val="0"/>
              </a:spcBef>
              <a:buNone/>
            </a:pPr>
            <a:endParaRPr lang="en-US" sz="3200" b="1" u="sng" dirty="0">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1811278234"/>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Support Team</a:t>
            </a:r>
          </a:p>
        </p:txBody>
      </p:sp>
      <p:sp>
        <p:nvSpPr>
          <p:cNvPr id="3" name="Content Placeholder 2"/>
          <p:cNvSpPr txBox="1">
            <a:spLocks/>
          </p:cNvSpPr>
          <p:nvPr/>
        </p:nvSpPr>
        <p:spPr>
          <a:xfrm>
            <a:off x="289560" y="762000"/>
            <a:ext cx="8583814" cy="5334000"/>
          </a:xfrm>
          <a:prstGeom prst="rect">
            <a:avLst/>
          </a:prstGeom>
        </p:spPr>
        <p:txBody>
          <a:bodyPr numCol="1">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spcBef>
                <a:spcPts val="0"/>
              </a:spcBef>
              <a:buNone/>
            </a:pPr>
            <a:endParaRPr lang="en-US" sz="1500" b="1" dirty="0">
              <a:latin typeface="Arial" panose="020B0604020202020204" pitchFamily="34" charset="0"/>
              <a:ea typeface="Roboto" panose="02000000000000000000" pitchFamily="2" charset="0"/>
              <a:cs typeface="Arial" panose="020B0604020202020204" pitchFamily="34" charset="0"/>
            </a:endParaRPr>
          </a:p>
          <a:p>
            <a:pPr indent="0">
              <a:spcBef>
                <a:spcPts val="0"/>
              </a:spcBef>
              <a:buNone/>
            </a:pPr>
            <a:r>
              <a:rPr lang="en-US" sz="3200" b="1" dirty="0">
                <a:latin typeface="Arial" panose="020B0604020202020204" pitchFamily="34" charset="0"/>
                <a:ea typeface="Roboto" panose="02000000000000000000" pitchFamily="2" charset="0"/>
                <a:cs typeface="Arial" panose="020B0604020202020204" pitchFamily="34" charset="0"/>
              </a:rPr>
              <a:t>Our Promise:</a:t>
            </a:r>
          </a:p>
          <a:p>
            <a:pPr indent="0">
              <a:spcBef>
                <a:spcPts val="0"/>
              </a:spcBef>
              <a:buNone/>
            </a:pPr>
            <a:r>
              <a:rPr lang="en-US" sz="2400" dirty="0">
                <a:latin typeface="Arial" panose="020B0604020202020204" pitchFamily="34" charset="0"/>
                <a:ea typeface="Roboto" panose="02000000000000000000" pitchFamily="2" charset="0"/>
                <a:cs typeface="Arial" panose="020B0604020202020204" pitchFamily="34" charset="0"/>
              </a:rPr>
              <a:t>If you’re willing to put in the time – and you take our advice, we’re here to help you </a:t>
            </a:r>
            <a:r>
              <a:rPr lang="en-US" sz="2400" u="sng" dirty="0">
                <a:latin typeface="Arial" panose="020B0604020202020204" pitchFamily="34" charset="0"/>
                <a:ea typeface="Roboto" panose="02000000000000000000" pitchFamily="2" charset="0"/>
                <a:cs typeface="Arial" panose="020B0604020202020204" pitchFamily="34" charset="0"/>
              </a:rPr>
              <a:t>100% of the way</a:t>
            </a:r>
            <a:r>
              <a:rPr lang="en-US" sz="2400" dirty="0">
                <a:latin typeface="Arial" panose="020B0604020202020204" pitchFamily="34" charset="0"/>
                <a:ea typeface="Roboto" panose="02000000000000000000" pitchFamily="2" charset="0"/>
                <a:cs typeface="Arial" panose="020B0604020202020204" pitchFamily="34" charset="0"/>
              </a:rPr>
              <a:t>. </a:t>
            </a:r>
          </a:p>
          <a:p>
            <a:pPr indent="0">
              <a:spcBef>
                <a:spcPts val="0"/>
              </a:spcBef>
              <a:buNone/>
            </a:pPr>
            <a:endParaRPr lang="en-US" sz="2400" dirty="0">
              <a:latin typeface="Arial" panose="020B0604020202020204" pitchFamily="34" charset="0"/>
              <a:ea typeface="Roboto" panose="02000000000000000000" pitchFamily="2" charset="0"/>
              <a:cs typeface="Arial" panose="020B0604020202020204" pitchFamily="34" charset="0"/>
            </a:endParaRPr>
          </a:p>
          <a:p>
            <a:pPr indent="0">
              <a:spcBef>
                <a:spcPts val="0"/>
              </a:spcBef>
              <a:buNone/>
            </a:pPr>
            <a:r>
              <a:rPr lang="en-US" sz="2400" dirty="0">
                <a:latin typeface="Arial" panose="020B0604020202020204" pitchFamily="34" charset="0"/>
                <a:ea typeface="Roboto" panose="02000000000000000000" pitchFamily="2" charset="0"/>
                <a:cs typeface="Arial" panose="020B0604020202020204" pitchFamily="34" charset="0"/>
              </a:rPr>
              <a:t>This goes for everyone working behind the program:</a:t>
            </a:r>
          </a:p>
          <a:p>
            <a:pPr indent="0">
              <a:spcBef>
                <a:spcPts val="0"/>
              </a:spcBef>
              <a:buNone/>
            </a:pPr>
            <a:endParaRPr lang="en-US" sz="2400" dirty="0">
              <a:latin typeface="Arial" panose="020B0604020202020204" pitchFamily="34" charset="0"/>
              <a:ea typeface="Roboto" panose="02000000000000000000" pitchFamily="2" charset="0"/>
              <a:cs typeface="Arial" panose="020B0604020202020204" pitchFamily="34" charset="0"/>
            </a:endParaRPr>
          </a:p>
          <a:p>
            <a:pPr marL="571500" indent="-342900">
              <a:spcBef>
                <a:spcPts val="0"/>
              </a:spcBef>
            </a:pPr>
            <a:r>
              <a:rPr lang="en-US" sz="2400" dirty="0">
                <a:latin typeface="Arial" panose="020B0604020202020204" pitchFamily="34" charset="0"/>
                <a:ea typeface="Roboto" panose="02000000000000000000" pitchFamily="2" charset="0"/>
                <a:cs typeface="Arial" panose="020B0604020202020204" pitchFamily="34" charset="0"/>
              </a:rPr>
              <a:t>Instructors</a:t>
            </a:r>
          </a:p>
          <a:p>
            <a:pPr marL="571500" indent="-342900">
              <a:spcBef>
                <a:spcPts val="0"/>
              </a:spcBef>
            </a:pPr>
            <a:endParaRPr lang="en-US" sz="2400" dirty="0">
              <a:latin typeface="Arial" panose="020B0604020202020204" pitchFamily="34" charset="0"/>
              <a:ea typeface="Roboto" panose="02000000000000000000" pitchFamily="2" charset="0"/>
              <a:cs typeface="Arial" panose="020B0604020202020204" pitchFamily="34" charset="0"/>
            </a:endParaRPr>
          </a:p>
          <a:p>
            <a:pPr marL="571500" indent="-342900">
              <a:spcBef>
                <a:spcPts val="0"/>
              </a:spcBef>
            </a:pPr>
            <a:r>
              <a:rPr lang="en-US" sz="2400" dirty="0">
                <a:latin typeface="Arial" panose="020B0604020202020204" pitchFamily="34" charset="0"/>
                <a:ea typeface="Roboto" panose="02000000000000000000" pitchFamily="2" charset="0"/>
                <a:cs typeface="Arial" panose="020B0604020202020204" pitchFamily="34" charset="0"/>
              </a:rPr>
              <a:t>TAs </a:t>
            </a:r>
          </a:p>
          <a:p>
            <a:pPr marL="571500" indent="-342900">
              <a:spcBef>
                <a:spcPts val="0"/>
              </a:spcBef>
            </a:pPr>
            <a:endParaRPr lang="en-US" sz="2400" dirty="0">
              <a:latin typeface="Arial" panose="020B0604020202020204" pitchFamily="34" charset="0"/>
              <a:ea typeface="Roboto" panose="02000000000000000000" pitchFamily="2" charset="0"/>
              <a:cs typeface="Arial" panose="020B0604020202020204" pitchFamily="34" charset="0"/>
            </a:endParaRPr>
          </a:p>
          <a:p>
            <a:pPr marL="571500" indent="-342900">
              <a:spcBef>
                <a:spcPts val="0"/>
              </a:spcBef>
            </a:pPr>
            <a:r>
              <a:rPr lang="en-US" sz="2400" dirty="0">
                <a:latin typeface="Arial" panose="020B0604020202020204" pitchFamily="34" charset="0"/>
                <a:ea typeface="Roboto" panose="02000000000000000000" pitchFamily="2" charset="0"/>
                <a:cs typeface="Arial" panose="020B0604020202020204" pitchFamily="34" charset="0"/>
              </a:rPr>
              <a:t>Student Success Team</a:t>
            </a:r>
          </a:p>
          <a:p>
            <a:pPr marL="571500" indent="-342900">
              <a:spcBef>
                <a:spcPts val="0"/>
              </a:spcBef>
            </a:pPr>
            <a:endParaRPr lang="en-US" sz="2400" dirty="0">
              <a:latin typeface="Arial" panose="020B0604020202020204" pitchFamily="34" charset="0"/>
              <a:ea typeface="Roboto" panose="02000000000000000000" pitchFamily="2" charset="0"/>
              <a:cs typeface="Arial" panose="020B0604020202020204" pitchFamily="34" charset="0"/>
            </a:endParaRPr>
          </a:p>
          <a:p>
            <a:pPr marL="571500" indent="-342900">
              <a:spcBef>
                <a:spcPts val="0"/>
              </a:spcBef>
            </a:pPr>
            <a:r>
              <a:rPr lang="en-US" sz="2400" dirty="0">
                <a:latin typeface="Arial" panose="020B0604020202020204" pitchFamily="34" charset="0"/>
                <a:ea typeface="Roboto" panose="02000000000000000000" pitchFamily="2" charset="0"/>
                <a:cs typeface="Arial" panose="020B0604020202020204" pitchFamily="34" charset="0"/>
              </a:rPr>
              <a:t>Career Coaches</a:t>
            </a:r>
          </a:p>
          <a:p>
            <a:pPr marL="571500" indent="-342900">
              <a:spcBef>
                <a:spcPts val="0"/>
              </a:spcBef>
            </a:pPr>
            <a:endParaRPr lang="en-US" sz="2400" dirty="0">
              <a:latin typeface="Arial" panose="020B0604020202020204" pitchFamily="34" charset="0"/>
              <a:ea typeface="Roboto" panose="02000000000000000000" pitchFamily="2" charset="0"/>
              <a:cs typeface="Arial" panose="020B0604020202020204" pitchFamily="34" charset="0"/>
            </a:endParaRPr>
          </a:p>
          <a:p>
            <a:pPr marL="571500" indent="-342900">
              <a:spcBef>
                <a:spcPts val="0"/>
              </a:spcBef>
            </a:pPr>
            <a:r>
              <a:rPr lang="en-US" sz="2400" dirty="0">
                <a:latin typeface="Arial" panose="020B0604020202020204" pitchFamily="34" charset="0"/>
                <a:ea typeface="Roboto" panose="02000000000000000000" pitchFamily="2" charset="0"/>
                <a:cs typeface="Arial" panose="020B0604020202020204" pitchFamily="34" charset="0"/>
              </a:rPr>
              <a:t>Everyone Else!</a:t>
            </a:r>
          </a:p>
          <a:p>
            <a:pPr indent="0" algn="ctr">
              <a:spcBef>
                <a:spcPts val="0"/>
              </a:spcBef>
              <a:buNone/>
            </a:pPr>
            <a:endParaRPr lang="en-US" sz="2400" dirty="0">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3729684370"/>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3.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4.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5.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6.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heme/theme1.xml><?xml version="1.0" encoding="utf-8"?>
<a:theme xmlns:a="http://schemas.openxmlformats.org/drawingml/2006/main" name="UCF -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Unbranded">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Rutgers -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Unbranded">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UTAusti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UCLA">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12350</TotalTime>
  <Words>1356</Words>
  <Application>Microsoft Macintosh PowerPoint</Application>
  <PresentationFormat>On-screen Show (4:3)</PresentationFormat>
  <Paragraphs>370</Paragraphs>
  <Slides>53</Slides>
  <Notes>43</Notes>
  <HiddenSlides>0</HiddenSlides>
  <MMClips>0</MMClips>
  <ScaleCrop>false</ScaleCrop>
  <HeadingPairs>
    <vt:vector size="6" baseType="variant">
      <vt:variant>
        <vt:lpstr>Fonts Used</vt:lpstr>
      </vt:variant>
      <vt:variant>
        <vt:i4>5</vt:i4>
      </vt:variant>
      <vt:variant>
        <vt:lpstr>Theme</vt:lpstr>
      </vt:variant>
      <vt:variant>
        <vt:i4>6</vt:i4>
      </vt:variant>
      <vt:variant>
        <vt:lpstr>Slide Titles</vt:lpstr>
      </vt:variant>
      <vt:variant>
        <vt:i4>53</vt:i4>
      </vt:variant>
    </vt:vector>
  </HeadingPairs>
  <TitlesOfParts>
    <vt:vector size="64" baseType="lpstr">
      <vt:lpstr>Arial</vt:lpstr>
      <vt:lpstr>Calibri</vt:lpstr>
      <vt:lpstr>Calibri Light</vt:lpstr>
      <vt:lpstr>Roboto</vt:lpstr>
      <vt:lpstr>Wingdings</vt:lpstr>
      <vt:lpstr>UCF - Theme</vt:lpstr>
      <vt:lpstr>1_Unbranded</vt:lpstr>
      <vt:lpstr>Rutgers - Theme</vt:lpstr>
      <vt:lpstr>Unbranded</vt:lpstr>
      <vt:lpstr>UTAustin</vt:lpstr>
      <vt:lpstr>UCLA</vt:lpstr>
      <vt:lpstr>The Zen of Coding</vt:lpstr>
      <vt:lpstr>Quick Introductions! (30 seconds)</vt:lpstr>
      <vt:lpstr>Instructor = … ?</vt:lpstr>
      <vt:lpstr>Some Cool Stuff I Made…</vt:lpstr>
      <vt:lpstr>The Path of Learning</vt:lpstr>
      <vt:lpstr>Your Goals...</vt:lpstr>
      <vt:lpstr>Your Goals...</vt:lpstr>
      <vt:lpstr>Your Goal = Our Goal</vt:lpstr>
      <vt:lpstr>Support Team</vt:lpstr>
      <vt:lpstr>But Remember…</vt:lpstr>
      <vt:lpstr>On Keys To Success…</vt:lpstr>
      <vt:lpstr>Don’t Be This Guy…</vt:lpstr>
      <vt:lpstr>This Should Be You.</vt:lpstr>
      <vt:lpstr>Our Mantra for Today and Beyond…</vt:lpstr>
      <vt:lpstr>Our Mantra for Today and Beyond…</vt:lpstr>
      <vt:lpstr>PowerPoint Presentation</vt:lpstr>
      <vt:lpstr>The Path of Learning</vt:lpstr>
      <vt:lpstr>Nothing Comes Easy…</vt:lpstr>
      <vt:lpstr>Obstacle #1 – The Great Confusion</vt:lpstr>
      <vt:lpstr>Obstacle #2 – The Great Doubt</vt:lpstr>
      <vt:lpstr>Obstacle #3 – The Great Distance</vt:lpstr>
      <vt:lpstr>Nothing Comes Easy…</vt:lpstr>
      <vt:lpstr>Learning is “Frustrating”</vt:lpstr>
      <vt:lpstr>Advice for the Journey</vt:lpstr>
      <vt:lpstr>Advice for the Journey</vt:lpstr>
      <vt:lpstr>Advice for the Journey</vt:lpstr>
      <vt:lpstr>Course Structure</vt:lpstr>
      <vt:lpstr>Daily Schedule</vt:lpstr>
      <vt:lpstr>Daily Schedule</vt:lpstr>
      <vt:lpstr>Pre-Work</vt:lpstr>
      <vt:lpstr>Software Checklist</vt:lpstr>
      <vt:lpstr>Accounts Checklist</vt:lpstr>
      <vt:lpstr>Self-Check</vt:lpstr>
      <vt:lpstr>On the Modern Web</vt:lpstr>
      <vt:lpstr>Full-Stack Development?</vt:lpstr>
      <vt:lpstr>The “Magic” of YouTube</vt:lpstr>
      <vt:lpstr>Full-Stack Development</vt:lpstr>
      <vt:lpstr>Full-Stack Development</vt:lpstr>
      <vt:lpstr>Full-Stack Development</vt:lpstr>
      <vt:lpstr>Google Foo – The Most Important Skill of All</vt:lpstr>
      <vt:lpstr>Let’s Get Crackin!</vt:lpstr>
      <vt:lpstr>Intro to Console / Terminal</vt:lpstr>
      <vt:lpstr>INSTRUCTOR DEMO</vt:lpstr>
      <vt:lpstr>&gt; YOUR TURN!</vt:lpstr>
      <vt:lpstr>&gt; YOUR TURN!</vt:lpstr>
      <vt:lpstr>Intro to Console</vt:lpstr>
      <vt:lpstr>Hello, HTML</vt:lpstr>
      <vt:lpstr>&lt;title&gt; Intro to HTML &lt;/title&gt;</vt:lpstr>
      <vt:lpstr>&gt; YOUR TURN</vt:lpstr>
      <vt:lpstr>YouTube Video Walkthrough!</vt:lpstr>
      <vt:lpstr>&lt;title&gt; Intro to HTML &lt;/title&gt;</vt:lpstr>
      <vt:lpstr>Homework!</vt:lpstr>
      <vt:lpstr>Homework “Due”: Next Class</vt:lpstr>
    </vt:vector>
  </TitlesOfParts>
  <LinksUpToDate>false</LinksUpToDate>
  <SharedDoc>false</SharedDoc>
  <HyperlinksChanged>false</HyperlinksChanged>
  <AppVersion>15.0027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DevChat #1 Introduction to Twitter Bootstrap:  Web Development for Noobs</dc:title>
  <dc:creator>ahaque89</dc:creator>
  <cp:lastModifiedBy>Omar Patel</cp:lastModifiedBy>
  <cp:revision>1439</cp:revision>
  <cp:lastPrinted>2016-01-30T16:23:56Z</cp:lastPrinted>
  <dcterms:created xsi:type="dcterms:W3CDTF">2015-01-20T17:19:00Z</dcterms:created>
  <dcterms:modified xsi:type="dcterms:W3CDTF">2017-01-24T00:09:07Z</dcterms:modified>
</cp:coreProperties>
</file>